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63" r:id="rId3"/>
    <p:sldId id="266" r:id="rId4"/>
    <p:sldId id="257" r:id="rId5"/>
    <p:sldId id="265" r:id="rId6"/>
    <p:sldId id="258" r:id="rId7"/>
    <p:sldId id="264" r:id="rId8"/>
    <p:sldId id="262" r:id="rId9"/>
    <p:sldId id="259" r:id="rId10"/>
    <p:sldId id="260" r:id="rId11"/>
    <p:sldId id="26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29" autoAdjust="0"/>
    <p:restoredTop sz="89277" autoAdjust="0"/>
  </p:normalViewPr>
  <p:slideViewPr>
    <p:cSldViewPr>
      <p:cViewPr varScale="1">
        <p:scale>
          <a:sx n="96" d="100"/>
          <a:sy n="96" d="100"/>
        </p:scale>
        <p:origin x="40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A4CAED-46C7-4727-AC7E-1F04AB23311A}" type="datetimeFigureOut">
              <a:rPr lang="en-GB" smtClean="0"/>
              <a:t>25/11/2020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9E01D1-2E99-4679-AF4D-1F7E66BFEE78}" type="slidenum">
              <a:rPr lang="en-GB" smtClean="0"/>
              <a:t>‹#›</a:t>
            </a:fld>
            <a:endParaRPr lang="en-GB"/>
          </a:p>
        </p:txBody>
      </p:sp>
    </p:spTree>
    <p:extLst>
      <p:ext uri="{BB962C8B-B14F-4D97-AF65-F5344CB8AC3E}">
        <p14:creationId xmlns:p14="http://schemas.microsoft.com/office/powerpoint/2010/main" val="2980671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Is</a:t>
            </a:r>
            <a:r>
              <a:rPr lang="en-GB" baseline="0" dirty="0" smtClean="0"/>
              <a:t> there a market for any of these products?</a:t>
            </a:r>
            <a:endParaRPr lang="en-GB" dirty="0"/>
          </a:p>
        </p:txBody>
      </p:sp>
      <p:sp>
        <p:nvSpPr>
          <p:cNvPr id="4" name="Slide Number Placeholder 3"/>
          <p:cNvSpPr>
            <a:spLocks noGrp="1"/>
          </p:cNvSpPr>
          <p:nvPr>
            <p:ph type="sldNum" sz="quarter" idx="10"/>
          </p:nvPr>
        </p:nvSpPr>
        <p:spPr/>
        <p:txBody>
          <a:bodyPr/>
          <a:lstStyle/>
          <a:p>
            <a:fld id="{FF9E01D1-2E99-4679-AF4D-1F7E66BFEE78}" type="slidenum">
              <a:rPr lang="en-GB" smtClean="0"/>
              <a:t>3</a:t>
            </a:fld>
            <a:endParaRPr lang="en-GB"/>
          </a:p>
        </p:txBody>
      </p:sp>
    </p:spTree>
    <p:extLst>
      <p:ext uri="{BB962C8B-B14F-4D97-AF65-F5344CB8AC3E}">
        <p14:creationId xmlns:p14="http://schemas.microsoft.com/office/powerpoint/2010/main" val="39864623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Briefly see if students</a:t>
            </a:r>
            <a:r>
              <a:rPr lang="en-GB" baseline="0" dirty="0" smtClean="0"/>
              <a:t> know the difference between primary and secondary research? Can they think of examples?</a:t>
            </a:r>
          </a:p>
          <a:p>
            <a:r>
              <a:rPr lang="en-GB" baseline="0" dirty="0" smtClean="0"/>
              <a:t>Then display. Have they ever taken part in a questionnaire or interview for anything?</a:t>
            </a:r>
            <a:endParaRPr lang="en-GB" dirty="0"/>
          </a:p>
        </p:txBody>
      </p:sp>
      <p:sp>
        <p:nvSpPr>
          <p:cNvPr id="4" name="Slide Number Placeholder 3"/>
          <p:cNvSpPr>
            <a:spLocks noGrp="1"/>
          </p:cNvSpPr>
          <p:nvPr>
            <p:ph type="sldNum" sz="quarter" idx="10"/>
          </p:nvPr>
        </p:nvSpPr>
        <p:spPr/>
        <p:txBody>
          <a:bodyPr/>
          <a:lstStyle/>
          <a:p>
            <a:fld id="{FF9E01D1-2E99-4679-AF4D-1F7E66BFEE78}" type="slidenum">
              <a:rPr lang="en-GB" smtClean="0"/>
              <a:t>6</a:t>
            </a:fld>
            <a:endParaRPr lang="en-GB"/>
          </a:p>
        </p:txBody>
      </p:sp>
    </p:spTree>
    <p:extLst>
      <p:ext uri="{BB962C8B-B14F-4D97-AF65-F5344CB8AC3E}">
        <p14:creationId xmlns:p14="http://schemas.microsoft.com/office/powerpoint/2010/main" val="928844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Closed questions only provide basic information BUT allow for easier analysis of</a:t>
            </a:r>
            <a:r>
              <a:rPr lang="en-GB" baseline="0" dirty="0" smtClean="0"/>
              <a:t> results </a:t>
            </a:r>
          </a:p>
          <a:p>
            <a:r>
              <a:rPr lang="en-GB" baseline="0" dirty="0" smtClean="0"/>
              <a:t>Open questions provide much greater scope of answers BUT are very difficult and timely to analyse </a:t>
            </a:r>
            <a:endParaRPr lang="en-GB" dirty="0"/>
          </a:p>
        </p:txBody>
      </p:sp>
      <p:sp>
        <p:nvSpPr>
          <p:cNvPr id="4" name="Slide Number Placeholder 3"/>
          <p:cNvSpPr>
            <a:spLocks noGrp="1"/>
          </p:cNvSpPr>
          <p:nvPr>
            <p:ph type="sldNum" sz="quarter" idx="10"/>
          </p:nvPr>
        </p:nvSpPr>
        <p:spPr/>
        <p:txBody>
          <a:bodyPr/>
          <a:lstStyle/>
          <a:p>
            <a:fld id="{FF9E01D1-2E99-4679-AF4D-1F7E66BFEE78}" type="slidenum">
              <a:rPr lang="en-GB" smtClean="0"/>
              <a:t>8</a:t>
            </a:fld>
            <a:endParaRPr lang="en-GB"/>
          </a:p>
        </p:txBody>
      </p:sp>
    </p:spTree>
    <p:extLst>
      <p:ext uri="{BB962C8B-B14F-4D97-AF65-F5344CB8AC3E}">
        <p14:creationId xmlns:p14="http://schemas.microsoft.com/office/powerpoint/2010/main" val="28988521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Age </a:t>
            </a:r>
            <a:r>
              <a:rPr lang="en-GB" dirty="0" err="1" smtClean="0"/>
              <a:t>etc</a:t>
            </a:r>
            <a:r>
              <a:rPr lang="en-GB" dirty="0" smtClean="0"/>
              <a:t> allow a business to analyse target markets, preferences of different groups and they can tailor their product/service to suit the needs of</a:t>
            </a:r>
            <a:r>
              <a:rPr lang="en-GB" baseline="0" dirty="0" smtClean="0"/>
              <a:t> different people.</a:t>
            </a:r>
          </a:p>
          <a:p>
            <a:r>
              <a:rPr lang="en-GB" baseline="0" dirty="0" smtClean="0"/>
              <a:t>Students can use the blank sheet in the booklet to create the questionnaire. There is another blank page to record results but they may record the closed question results on the questionnaire. </a:t>
            </a:r>
          </a:p>
          <a:p>
            <a:r>
              <a:rPr lang="en-GB" baseline="0" dirty="0" smtClean="0"/>
              <a:t>Graph paper would be useful for the analysis, i.e. charts</a:t>
            </a:r>
            <a:endParaRPr lang="en-GB" dirty="0"/>
          </a:p>
        </p:txBody>
      </p:sp>
      <p:sp>
        <p:nvSpPr>
          <p:cNvPr id="4" name="Slide Number Placeholder 3"/>
          <p:cNvSpPr>
            <a:spLocks noGrp="1"/>
          </p:cNvSpPr>
          <p:nvPr>
            <p:ph type="sldNum" sz="quarter" idx="10"/>
          </p:nvPr>
        </p:nvSpPr>
        <p:spPr/>
        <p:txBody>
          <a:bodyPr/>
          <a:lstStyle/>
          <a:p>
            <a:fld id="{FF9E01D1-2E99-4679-AF4D-1F7E66BFEE78}" type="slidenum">
              <a:rPr lang="en-GB" smtClean="0"/>
              <a:t>9</a:t>
            </a:fld>
            <a:endParaRPr lang="en-GB"/>
          </a:p>
        </p:txBody>
      </p:sp>
    </p:spTree>
    <p:extLst>
      <p:ext uri="{BB962C8B-B14F-4D97-AF65-F5344CB8AC3E}">
        <p14:creationId xmlns:p14="http://schemas.microsoft.com/office/powerpoint/2010/main" val="2593671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Extension</a:t>
            </a:r>
            <a:r>
              <a:rPr lang="en-GB" baseline="0" dirty="0" smtClean="0"/>
              <a:t> – if you have time remaining after the questionnaire tasks, you can get the students in small groups to conduct focus groups. 5 would be the optimal number – get them to base their discussion on a mobile phone/an app they have on their phone/a shop they are all familiar with.</a:t>
            </a:r>
          </a:p>
          <a:p>
            <a:r>
              <a:rPr lang="en-GB" baseline="0" dirty="0" smtClean="0"/>
              <a:t>The idea is they talk about the relative strengths and weaknesses of the product/service and record what the group think. </a:t>
            </a:r>
            <a:endParaRPr lang="en-GB" dirty="0"/>
          </a:p>
        </p:txBody>
      </p:sp>
      <p:sp>
        <p:nvSpPr>
          <p:cNvPr id="4" name="Slide Number Placeholder 3"/>
          <p:cNvSpPr>
            <a:spLocks noGrp="1"/>
          </p:cNvSpPr>
          <p:nvPr>
            <p:ph type="sldNum" sz="quarter" idx="10"/>
          </p:nvPr>
        </p:nvSpPr>
        <p:spPr/>
        <p:txBody>
          <a:bodyPr/>
          <a:lstStyle/>
          <a:p>
            <a:fld id="{FF9E01D1-2E99-4679-AF4D-1F7E66BFEE78}" type="slidenum">
              <a:rPr lang="en-GB" smtClean="0"/>
              <a:t>10</a:t>
            </a:fld>
            <a:endParaRPr lang="en-GB"/>
          </a:p>
        </p:txBody>
      </p:sp>
    </p:spTree>
    <p:extLst>
      <p:ext uri="{BB962C8B-B14F-4D97-AF65-F5344CB8AC3E}">
        <p14:creationId xmlns:p14="http://schemas.microsoft.com/office/powerpoint/2010/main" val="16282236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D9B4CE0-30A7-4A1B-B526-AE1230E76238}"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D9BCDE-197B-4B36-8EC9-1B4E95E46872}" type="slidenum">
              <a:rPr lang="en-GB" smtClean="0"/>
              <a:t>‹#›</a:t>
            </a:fld>
            <a:endParaRPr lang="en-GB"/>
          </a:p>
        </p:txBody>
      </p:sp>
    </p:spTree>
    <p:extLst>
      <p:ext uri="{BB962C8B-B14F-4D97-AF65-F5344CB8AC3E}">
        <p14:creationId xmlns:p14="http://schemas.microsoft.com/office/powerpoint/2010/main" val="4262393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D9B4CE0-30A7-4A1B-B526-AE1230E76238}"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D9BCDE-197B-4B36-8EC9-1B4E95E46872}" type="slidenum">
              <a:rPr lang="en-GB" smtClean="0"/>
              <a:t>‹#›</a:t>
            </a:fld>
            <a:endParaRPr lang="en-GB"/>
          </a:p>
        </p:txBody>
      </p:sp>
    </p:spTree>
    <p:extLst>
      <p:ext uri="{BB962C8B-B14F-4D97-AF65-F5344CB8AC3E}">
        <p14:creationId xmlns:p14="http://schemas.microsoft.com/office/powerpoint/2010/main" val="1852105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D9B4CE0-30A7-4A1B-B526-AE1230E76238}"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D9BCDE-197B-4B36-8EC9-1B4E95E46872}" type="slidenum">
              <a:rPr lang="en-GB" smtClean="0"/>
              <a:t>‹#›</a:t>
            </a:fld>
            <a:endParaRPr lang="en-GB"/>
          </a:p>
        </p:txBody>
      </p:sp>
    </p:spTree>
    <p:extLst>
      <p:ext uri="{BB962C8B-B14F-4D97-AF65-F5344CB8AC3E}">
        <p14:creationId xmlns:p14="http://schemas.microsoft.com/office/powerpoint/2010/main" val="1573878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D9B4CE0-30A7-4A1B-B526-AE1230E76238}"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D9BCDE-197B-4B36-8EC9-1B4E95E46872}" type="slidenum">
              <a:rPr lang="en-GB" smtClean="0"/>
              <a:t>‹#›</a:t>
            </a:fld>
            <a:endParaRPr lang="en-GB"/>
          </a:p>
        </p:txBody>
      </p:sp>
    </p:spTree>
    <p:extLst>
      <p:ext uri="{BB962C8B-B14F-4D97-AF65-F5344CB8AC3E}">
        <p14:creationId xmlns:p14="http://schemas.microsoft.com/office/powerpoint/2010/main" val="3404493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D9B4CE0-30A7-4A1B-B526-AE1230E76238}" type="datetimeFigureOut">
              <a:rPr lang="en-GB" smtClean="0"/>
              <a:t>25/11/2020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D9BCDE-197B-4B36-8EC9-1B4E95E46872}" type="slidenum">
              <a:rPr lang="en-GB" smtClean="0"/>
              <a:t>‹#›</a:t>
            </a:fld>
            <a:endParaRPr lang="en-GB"/>
          </a:p>
        </p:txBody>
      </p:sp>
    </p:spTree>
    <p:extLst>
      <p:ext uri="{BB962C8B-B14F-4D97-AF65-F5344CB8AC3E}">
        <p14:creationId xmlns:p14="http://schemas.microsoft.com/office/powerpoint/2010/main" val="3411361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D9B4CE0-30A7-4A1B-B526-AE1230E76238}" type="datetimeFigureOut">
              <a:rPr lang="en-GB" smtClean="0"/>
              <a:t>25/11/2020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D9BCDE-197B-4B36-8EC9-1B4E95E46872}" type="slidenum">
              <a:rPr lang="en-GB" smtClean="0"/>
              <a:t>‹#›</a:t>
            </a:fld>
            <a:endParaRPr lang="en-GB"/>
          </a:p>
        </p:txBody>
      </p:sp>
    </p:spTree>
    <p:extLst>
      <p:ext uri="{BB962C8B-B14F-4D97-AF65-F5344CB8AC3E}">
        <p14:creationId xmlns:p14="http://schemas.microsoft.com/office/powerpoint/2010/main" val="1000412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9B4CE0-30A7-4A1B-B526-AE1230E76238}" type="datetimeFigureOut">
              <a:rPr lang="en-GB" smtClean="0"/>
              <a:t>25/11/2020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BD9BCDE-197B-4B36-8EC9-1B4E95E46872}" type="slidenum">
              <a:rPr lang="en-GB" smtClean="0"/>
              <a:t>‹#›</a:t>
            </a:fld>
            <a:endParaRPr lang="en-GB"/>
          </a:p>
        </p:txBody>
      </p:sp>
    </p:spTree>
    <p:extLst>
      <p:ext uri="{BB962C8B-B14F-4D97-AF65-F5344CB8AC3E}">
        <p14:creationId xmlns:p14="http://schemas.microsoft.com/office/powerpoint/2010/main" val="1329226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9B4CE0-30A7-4A1B-B526-AE1230E76238}"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D9BCDE-197B-4B36-8EC9-1B4E95E46872}" type="slidenum">
              <a:rPr lang="en-GB" smtClean="0"/>
              <a:t>‹#›</a:t>
            </a:fld>
            <a:endParaRPr lang="en-GB"/>
          </a:p>
        </p:txBody>
      </p:sp>
    </p:spTree>
    <p:extLst>
      <p:ext uri="{BB962C8B-B14F-4D97-AF65-F5344CB8AC3E}">
        <p14:creationId xmlns:p14="http://schemas.microsoft.com/office/powerpoint/2010/main" val="2214344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9B4CE0-30A7-4A1B-B526-AE1230E76238}"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D9BCDE-197B-4B36-8EC9-1B4E95E46872}" type="slidenum">
              <a:rPr lang="en-GB" smtClean="0"/>
              <a:t>‹#›</a:t>
            </a:fld>
            <a:endParaRPr lang="en-GB"/>
          </a:p>
        </p:txBody>
      </p:sp>
    </p:spTree>
    <p:extLst>
      <p:ext uri="{BB962C8B-B14F-4D97-AF65-F5344CB8AC3E}">
        <p14:creationId xmlns:p14="http://schemas.microsoft.com/office/powerpoint/2010/main" val="18063999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D9B4CE0-30A7-4A1B-B526-AE1230E76238}"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D9BCDE-197B-4B36-8EC9-1B4E95E46872}" type="slidenum">
              <a:rPr lang="en-GB" smtClean="0"/>
              <a:t>‹#›</a:t>
            </a:fld>
            <a:endParaRPr lang="en-GB"/>
          </a:p>
        </p:txBody>
      </p:sp>
    </p:spTree>
    <p:extLst>
      <p:ext uri="{BB962C8B-B14F-4D97-AF65-F5344CB8AC3E}">
        <p14:creationId xmlns:p14="http://schemas.microsoft.com/office/powerpoint/2010/main" val="430648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D9B4CE0-30A7-4A1B-B526-AE1230E76238}"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D9BCDE-197B-4B36-8EC9-1B4E95E46872}" type="slidenum">
              <a:rPr lang="en-GB" smtClean="0"/>
              <a:t>‹#›</a:t>
            </a:fld>
            <a:endParaRPr lang="en-GB"/>
          </a:p>
        </p:txBody>
      </p:sp>
    </p:spTree>
    <p:extLst>
      <p:ext uri="{BB962C8B-B14F-4D97-AF65-F5344CB8AC3E}">
        <p14:creationId xmlns:p14="http://schemas.microsoft.com/office/powerpoint/2010/main" val="998451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9B4CE0-30A7-4A1B-B526-AE1230E76238}" type="datetimeFigureOut">
              <a:rPr lang="en-GB" smtClean="0"/>
              <a:t>25/11/2020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D9BCDE-197B-4B36-8EC9-1B4E95E46872}" type="slidenum">
              <a:rPr lang="en-GB" smtClean="0"/>
              <a:t>‹#›</a:t>
            </a:fld>
            <a:endParaRPr lang="en-GB"/>
          </a:p>
        </p:txBody>
      </p:sp>
    </p:spTree>
    <p:extLst>
      <p:ext uri="{BB962C8B-B14F-4D97-AF65-F5344CB8AC3E}">
        <p14:creationId xmlns:p14="http://schemas.microsoft.com/office/powerpoint/2010/main" val="9337001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EWhc3feqdv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6584" y="620688"/>
            <a:ext cx="7772400" cy="1470025"/>
          </a:xfrm>
        </p:spPr>
        <p:txBody>
          <a:bodyPr/>
          <a:lstStyle/>
          <a:p>
            <a:r>
              <a:rPr lang="en-GB" dirty="0" smtClean="0"/>
              <a:t>Business – Lesson 3</a:t>
            </a:r>
            <a:endParaRPr lang="en-GB" dirty="0"/>
          </a:p>
        </p:txBody>
      </p:sp>
      <p:sp>
        <p:nvSpPr>
          <p:cNvPr id="3" name="Subtitle 2"/>
          <p:cNvSpPr>
            <a:spLocks noGrp="1"/>
          </p:cNvSpPr>
          <p:nvPr>
            <p:ph type="subTitle" idx="1"/>
          </p:nvPr>
        </p:nvSpPr>
        <p:spPr>
          <a:xfrm>
            <a:off x="1475656" y="1988840"/>
            <a:ext cx="6400800" cy="1752600"/>
          </a:xfrm>
        </p:spPr>
        <p:txBody>
          <a:bodyPr/>
          <a:lstStyle/>
          <a:p>
            <a:r>
              <a:rPr lang="en-GB" dirty="0" smtClean="0"/>
              <a:t>Market Research</a:t>
            </a:r>
            <a:endParaRPr lang="en-GB"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9517" y="2983129"/>
            <a:ext cx="4818112" cy="3204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50865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1014413"/>
            <a:ext cx="8572500" cy="482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283968" y="332656"/>
            <a:ext cx="3240360" cy="1015663"/>
          </a:xfrm>
          <a:prstGeom prst="rect">
            <a:avLst/>
          </a:prstGeom>
          <a:noFill/>
        </p:spPr>
        <p:txBody>
          <a:bodyPr wrap="square" rtlCol="0">
            <a:spAutoFit/>
          </a:bodyPr>
          <a:lstStyle/>
          <a:p>
            <a:r>
              <a:rPr lang="en-GB" sz="2000" b="1" dirty="0" smtClean="0"/>
              <a:t>What is market research?</a:t>
            </a:r>
          </a:p>
          <a:p>
            <a:r>
              <a:rPr lang="en-GB" sz="2000" b="1" dirty="0" smtClean="0"/>
              <a:t>Why would a business undertake market research?</a:t>
            </a:r>
            <a:endParaRPr lang="en-GB" sz="2000" b="1" dirty="0"/>
          </a:p>
        </p:txBody>
      </p:sp>
    </p:spTree>
    <p:extLst>
      <p:ext uri="{BB962C8B-B14F-4D97-AF65-F5344CB8AC3E}">
        <p14:creationId xmlns:p14="http://schemas.microsoft.com/office/powerpoint/2010/main" val="15673470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New products…</a:t>
            </a:r>
            <a:endParaRPr lang="en-GB"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2644" t="22727" r="49132" b="24008"/>
          <a:stretch/>
        </p:blipFill>
        <p:spPr bwMode="auto">
          <a:xfrm>
            <a:off x="395536" y="1341618"/>
            <a:ext cx="2448272" cy="2597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25083" t="18845" r="52875" b="28712"/>
          <a:stretch/>
        </p:blipFill>
        <p:spPr bwMode="auto">
          <a:xfrm>
            <a:off x="6084168" y="1470777"/>
            <a:ext cx="2867891" cy="3836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81258" y="4365104"/>
            <a:ext cx="2890292" cy="1968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6"/>
          <a:stretch>
            <a:fillRect/>
          </a:stretch>
        </p:blipFill>
        <p:spPr>
          <a:xfrm>
            <a:off x="3203848" y="1470776"/>
            <a:ext cx="2520280" cy="2534287"/>
          </a:xfrm>
          <a:prstGeom prst="rect">
            <a:avLst/>
          </a:prstGeom>
        </p:spPr>
      </p:pic>
      <p:pic>
        <p:nvPicPr>
          <p:cNvPr id="4" name="Picture 3"/>
          <p:cNvPicPr>
            <a:picLocks noChangeAspect="1"/>
          </p:cNvPicPr>
          <p:nvPr/>
        </p:nvPicPr>
        <p:blipFill>
          <a:blip r:embed="rId7"/>
          <a:stretch>
            <a:fillRect/>
          </a:stretch>
        </p:blipFill>
        <p:spPr>
          <a:xfrm>
            <a:off x="381990" y="4005063"/>
            <a:ext cx="2461818" cy="2016225"/>
          </a:xfrm>
          <a:prstGeom prst="rect">
            <a:avLst/>
          </a:prstGeom>
        </p:spPr>
      </p:pic>
    </p:spTree>
    <p:extLst>
      <p:ext uri="{BB962C8B-B14F-4D97-AF65-F5344CB8AC3E}">
        <p14:creationId xmlns:p14="http://schemas.microsoft.com/office/powerpoint/2010/main" val="13992767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market research?</a:t>
            </a:r>
            <a:endParaRPr lang="en-GB" dirty="0"/>
          </a:p>
        </p:txBody>
      </p:sp>
      <p:sp>
        <p:nvSpPr>
          <p:cNvPr id="3" name="Content Placeholder 2"/>
          <p:cNvSpPr>
            <a:spLocks noGrp="1"/>
          </p:cNvSpPr>
          <p:nvPr>
            <p:ph idx="1"/>
          </p:nvPr>
        </p:nvSpPr>
        <p:spPr/>
        <p:txBody>
          <a:bodyPr>
            <a:normAutofit/>
          </a:bodyPr>
          <a:lstStyle/>
          <a:p>
            <a:r>
              <a:rPr lang="en-GB" dirty="0" smtClean="0"/>
              <a:t>It is a way of finding out if your business idea is worth undertaking</a:t>
            </a:r>
          </a:p>
          <a:p>
            <a:r>
              <a:rPr lang="en-GB" dirty="0" smtClean="0"/>
              <a:t>If you’re entering a new market</a:t>
            </a:r>
          </a:p>
          <a:p>
            <a:pPr lvl="1"/>
            <a:r>
              <a:rPr lang="en-GB" dirty="0" smtClean="0"/>
              <a:t>Will there be demand for your product / service?</a:t>
            </a:r>
          </a:p>
          <a:p>
            <a:r>
              <a:rPr lang="en-GB" dirty="0" smtClean="0"/>
              <a:t>If you’re entering an existing market</a:t>
            </a:r>
          </a:p>
          <a:p>
            <a:pPr lvl="1"/>
            <a:r>
              <a:rPr lang="en-GB" dirty="0" smtClean="0"/>
              <a:t>Is there room for another competitor? Will you be able to compete against others?</a:t>
            </a:r>
          </a:p>
        </p:txBody>
      </p:sp>
    </p:spTree>
    <p:extLst>
      <p:ext uri="{BB962C8B-B14F-4D97-AF65-F5344CB8AC3E}">
        <p14:creationId xmlns:p14="http://schemas.microsoft.com/office/powerpoint/2010/main" val="402780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market research?</a:t>
            </a:r>
          </a:p>
        </p:txBody>
      </p:sp>
      <p:sp>
        <p:nvSpPr>
          <p:cNvPr id="3" name="Content Placeholder 2"/>
          <p:cNvSpPr>
            <a:spLocks noGrp="1"/>
          </p:cNvSpPr>
          <p:nvPr>
            <p:ph idx="1"/>
          </p:nvPr>
        </p:nvSpPr>
        <p:spPr/>
        <p:txBody>
          <a:bodyPr>
            <a:normAutofit fontScale="92500" lnSpcReduction="10000"/>
          </a:bodyPr>
          <a:lstStyle/>
          <a:p>
            <a:r>
              <a:rPr lang="en-GB" dirty="0" smtClean="0"/>
              <a:t>Watch the </a:t>
            </a:r>
            <a:r>
              <a:rPr lang="en-GB" dirty="0" smtClean="0">
                <a:hlinkClick r:id="rId2"/>
              </a:rPr>
              <a:t>video</a:t>
            </a:r>
            <a:r>
              <a:rPr lang="en-GB" dirty="0" smtClean="0"/>
              <a:t> and record in your booklets some of the key areas that you should do market research on</a:t>
            </a:r>
          </a:p>
          <a:p>
            <a:endParaRPr lang="en-GB" dirty="0"/>
          </a:p>
          <a:p>
            <a:r>
              <a:rPr lang="en-GB" dirty="0" smtClean="0"/>
              <a:t>E.g.</a:t>
            </a:r>
          </a:p>
          <a:p>
            <a:r>
              <a:rPr lang="en-GB" dirty="0" smtClean="0"/>
              <a:t>Customers – who are you targeting, frequency of purchase, pricing</a:t>
            </a:r>
          </a:p>
          <a:p>
            <a:r>
              <a:rPr lang="en-GB" dirty="0" smtClean="0"/>
              <a:t>Product – need? Key features?</a:t>
            </a:r>
          </a:p>
          <a:p>
            <a:r>
              <a:rPr lang="en-GB" dirty="0" smtClean="0"/>
              <a:t>Competition – who, how many, size?  </a:t>
            </a:r>
            <a:endParaRPr lang="en-GB" dirty="0"/>
          </a:p>
        </p:txBody>
      </p:sp>
    </p:spTree>
    <p:extLst>
      <p:ext uri="{BB962C8B-B14F-4D97-AF65-F5344CB8AC3E}">
        <p14:creationId xmlns:p14="http://schemas.microsoft.com/office/powerpoint/2010/main" val="3024822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Terms</a:t>
            </a:r>
            <a:endParaRPr lang="en-GB" dirty="0"/>
          </a:p>
        </p:txBody>
      </p:sp>
      <p:sp>
        <p:nvSpPr>
          <p:cNvPr id="4" name="Text Placeholder 3"/>
          <p:cNvSpPr>
            <a:spLocks noGrp="1"/>
          </p:cNvSpPr>
          <p:nvPr>
            <p:ph type="body" idx="1"/>
          </p:nvPr>
        </p:nvSpPr>
        <p:spPr/>
        <p:txBody>
          <a:bodyPr/>
          <a:lstStyle/>
          <a:p>
            <a:r>
              <a:rPr lang="en-GB" dirty="0"/>
              <a:t>Primary </a:t>
            </a:r>
            <a:r>
              <a:rPr lang="en-GB" dirty="0" smtClean="0"/>
              <a:t>Research</a:t>
            </a:r>
            <a:endParaRPr lang="en-GB" dirty="0"/>
          </a:p>
        </p:txBody>
      </p:sp>
      <p:sp>
        <p:nvSpPr>
          <p:cNvPr id="3" name="Content Placeholder 2"/>
          <p:cNvSpPr>
            <a:spLocks noGrp="1"/>
          </p:cNvSpPr>
          <p:nvPr>
            <p:ph sz="half" idx="2"/>
          </p:nvPr>
        </p:nvSpPr>
        <p:spPr/>
        <p:txBody>
          <a:bodyPr/>
          <a:lstStyle/>
          <a:p>
            <a:r>
              <a:rPr lang="en-GB" dirty="0" smtClean="0"/>
              <a:t>Interviews</a:t>
            </a:r>
          </a:p>
          <a:p>
            <a:r>
              <a:rPr lang="en-GB" dirty="0" smtClean="0"/>
              <a:t>Focus Groups</a:t>
            </a:r>
          </a:p>
          <a:p>
            <a:r>
              <a:rPr lang="en-GB" dirty="0" smtClean="0"/>
              <a:t>Questionnaires</a:t>
            </a:r>
          </a:p>
        </p:txBody>
      </p:sp>
      <p:sp>
        <p:nvSpPr>
          <p:cNvPr id="5" name="Text Placeholder 4"/>
          <p:cNvSpPr>
            <a:spLocks noGrp="1"/>
          </p:cNvSpPr>
          <p:nvPr>
            <p:ph type="body" sz="quarter" idx="3"/>
          </p:nvPr>
        </p:nvSpPr>
        <p:spPr/>
        <p:txBody>
          <a:bodyPr/>
          <a:lstStyle/>
          <a:p>
            <a:r>
              <a:rPr lang="en-GB" dirty="0" smtClean="0"/>
              <a:t>Secondary Research</a:t>
            </a:r>
            <a:endParaRPr lang="en-GB" dirty="0"/>
          </a:p>
        </p:txBody>
      </p:sp>
      <p:sp>
        <p:nvSpPr>
          <p:cNvPr id="6" name="Content Placeholder 5"/>
          <p:cNvSpPr>
            <a:spLocks noGrp="1"/>
          </p:cNvSpPr>
          <p:nvPr>
            <p:ph sz="quarter" idx="4"/>
          </p:nvPr>
        </p:nvSpPr>
        <p:spPr/>
        <p:txBody>
          <a:bodyPr/>
          <a:lstStyle/>
          <a:p>
            <a:r>
              <a:rPr lang="en-GB" dirty="0"/>
              <a:t>Internet </a:t>
            </a:r>
            <a:r>
              <a:rPr lang="en-GB" dirty="0" smtClean="0"/>
              <a:t>research</a:t>
            </a:r>
            <a:endParaRPr lang="en-GB" dirty="0"/>
          </a:p>
          <a:p>
            <a:r>
              <a:rPr lang="en-GB" dirty="0"/>
              <a:t>Using n</a:t>
            </a:r>
            <a:r>
              <a:rPr lang="en-GB" dirty="0" smtClean="0"/>
              <a:t>ewspapers/books</a:t>
            </a:r>
            <a:endParaRPr lang="en-GB" dirty="0"/>
          </a:p>
          <a:p>
            <a:endParaRPr lang="en-GB" dirty="0"/>
          </a:p>
        </p:txBody>
      </p:sp>
    </p:spTree>
    <p:extLst>
      <p:ext uri="{BB962C8B-B14F-4D97-AF65-F5344CB8AC3E}">
        <p14:creationId xmlns:p14="http://schemas.microsoft.com/office/powerpoint/2010/main" val="81690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words for questions</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700808"/>
            <a:ext cx="5768064"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43473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 and closed questions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Closed questions have a fixed, simple, answer. For example:</a:t>
            </a:r>
          </a:p>
          <a:p>
            <a:pPr lvl="1"/>
            <a:r>
              <a:rPr lang="en-GB" dirty="0" smtClean="0"/>
              <a:t>Do you buy sweets?</a:t>
            </a:r>
          </a:p>
          <a:p>
            <a:pPr lvl="1"/>
            <a:r>
              <a:rPr lang="en-GB" dirty="0" smtClean="0"/>
              <a:t>How many people live in your house?</a:t>
            </a:r>
          </a:p>
          <a:p>
            <a:r>
              <a:rPr lang="en-GB" dirty="0" smtClean="0"/>
              <a:t>Open questions allow for a range of answers?</a:t>
            </a:r>
          </a:p>
          <a:p>
            <a:pPr lvl="1"/>
            <a:r>
              <a:rPr lang="en-GB" dirty="0" smtClean="0"/>
              <a:t>What do you like about this product?</a:t>
            </a:r>
          </a:p>
          <a:p>
            <a:pPr lvl="1"/>
            <a:r>
              <a:rPr lang="en-GB" dirty="0" smtClean="0"/>
              <a:t>What </a:t>
            </a:r>
            <a:r>
              <a:rPr lang="en-GB" dirty="0"/>
              <a:t>are you planning to buy today at the supermarket</a:t>
            </a:r>
            <a:r>
              <a:rPr lang="en-GB" dirty="0" smtClean="0"/>
              <a:t>?</a:t>
            </a:r>
          </a:p>
          <a:p>
            <a:pPr marL="457200" lvl="1" indent="0">
              <a:buNone/>
            </a:pPr>
            <a:r>
              <a:rPr lang="en-GB" dirty="0" smtClean="0"/>
              <a:t>WHAT ARE THE ADVANTAGES AND DISADVANTAGES OF EACH TYPE OF QUESTION?</a:t>
            </a:r>
            <a:endParaRPr lang="en-GB" dirty="0"/>
          </a:p>
        </p:txBody>
      </p:sp>
    </p:spTree>
    <p:extLst>
      <p:ext uri="{BB962C8B-B14F-4D97-AF65-F5344CB8AC3E}">
        <p14:creationId xmlns:p14="http://schemas.microsoft.com/office/powerpoint/2010/main" val="977273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Questionnaires</a:t>
            </a:r>
            <a:endParaRPr lang="en-GB" dirty="0"/>
          </a:p>
        </p:txBody>
      </p:sp>
      <p:sp>
        <p:nvSpPr>
          <p:cNvPr id="3" name="Content Placeholder 2"/>
          <p:cNvSpPr>
            <a:spLocks noGrp="1"/>
          </p:cNvSpPr>
          <p:nvPr>
            <p:ph idx="1"/>
          </p:nvPr>
        </p:nvSpPr>
        <p:spPr/>
        <p:txBody>
          <a:bodyPr>
            <a:normAutofit/>
          </a:bodyPr>
          <a:lstStyle/>
          <a:p>
            <a:r>
              <a:rPr lang="en-GB" dirty="0" smtClean="0"/>
              <a:t>Think of a business (alternatively use an ice-cream shop)</a:t>
            </a:r>
          </a:p>
          <a:p>
            <a:r>
              <a:rPr lang="en-GB" dirty="0" smtClean="0"/>
              <a:t>Design a Questionnaire</a:t>
            </a:r>
          </a:p>
          <a:p>
            <a:pPr lvl="1"/>
            <a:r>
              <a:rPr lang="en-GB" dirty="0" smtClean="0"/>
              <a:t>Minimum of </a:t>
            </a:r>
            <a:r>
              <a:rPr lang="en-GB" dirty="0"/>
              <a:t>8</a:t>
            </a:r>
            <a:r>
              <a:rPr lang="en-GB" dirty="0" smtClean="0"/>
              <a:t> questions</a:t>
            </a:r>
          </a:p>
          <a:p>
            <a:pPr lvl="1"/>
            <a:r>
              <a:rPr lang="en-GB" dirty="0" smtClean="0"/>
              <a:t>Have a mixture of open and closed questions</a:t>
            </a:r>
          </a:p>
          <a:p>
            <a:pPr lvl="1"/>
            <a:r>
              <a:rPr lang="en-GB" dirty="0" smtClean="0"/>
              <a:t>Think about the information you want</a:t>
            </a:r>
          </a:p>
          <a:p>
            <a:pPr lvl="1"/>
            <a:r>
              <a:rPr lang="en-GB" dirty="0" smtClean="0"/>
              <a:t>Don’t forget to ask about Age, Location and Occupation (think about why is this important?)</a:t>
            </a:r>
            <a:endParaRPr lang="en-GB" dirty="0"/>
          </a:p>
        </p:txBody>
      </p:sp>
    </p:spTree>
    <p:extLst>
      <p:ext uri="{BB962C8B-B14F-4D97-AF65-F5344CB8AC3E}">
        <p14:creationId xmlns:p14="http://schemas.microsoft.com/office/powerpoint/2010/main" val="9117993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Focus Group</a:t>
            </a:r>
            <a:endParaRPr lang="en-GB" dirty="0"/>
          </a:p>
        </p:txBody>
      </p:sp>
      <p:sp>
        <p:nvSpPr>
          <p:cNvPr id="3" name="Content Placeholder 2"/>
          <p:cNvSpPr>
            <a:spLocks noGrp="1"/>
          </p:cNvSpPr>
          <p:nvPr>
            <p:ph idx="1"/>
          </p:nvPr>
        </p:nvSpPr>
        <p:spPr>
          <a:xfrm>
            <a:off x="457200" y="1600201"/>
            <a:ext cx="8229600" cy="1396752"/>
          </a:xfrm>
        </p:spPr>
        <p:txBody>
          <a:bodyPr>
            <a:normAutofit fontScale="77500" lnSpcReduction="20000"/>
          </a:bodyPr>
          <a:lstStyle/>
          <a:p>
            <a:r>
              <a:rPr lang="en-GB" dirty="0" smtClean="0"/>
              <a:t>What is a Focus Group?</a:t>
            </a:r>
          </a:p>
          <a:p>
            <a:r>
              <a:rPr lang="en-GB" dirty="0" smtClean="0"/>
              <a:t>“A </a:t>
            </a:r>
            <a:r>
              <a:rPr lang="en-GB" dirty="0"/>
              <a:t>group of people assembled to participate in a discussion about a product before it is launched, or to provide feedback on </a:t>
            </a:r>
            <a:r>
              <a:rPr lang="en-GB" dirty="0" smtClean="0"/>
              <a:t>an existing product”</a:t>
            </a:r>
          </a:p>
          <a:p>
            <a:endParaRPr lang="en-GB" dirty="0" smtClean="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3212976"/>
            <a:ext cx="3810000" cy="318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0858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Plenary</a:t>
            </a:r>
            <a:endParaRPr lang="en-GB" dirty="0"/>
          </a:p>
        </p:txBody>
      </p:sp>
      <p:sp>
        <p:nvSpPr>
          <p:cNvPr id="3" name="Content Placeholder 2"/>
          <p:cNvSpPr>
            <a:spLocks noGrp="1"/>
          </p:cNvSpPr>
          <p:nvPr>
            <p:ph idx="1"/>
          </p:nvPr>
        </p:nvSpPr>
        <p:spPr/>
        <p:txBody>
          <a:bodyPr/>
          <a:lstStyle/>
          <a:p>
            <a:r>
              <a:rPr lang="en-GB" dirty="0" smtClean="0"/>
              <a:t>Think of 2 different businesses</a:t>
            </a:r>
          </a:p>
          <a:p>
            <a:r>
              <a:rPr lang="en-GB" dirty="0" smtClean="0"/>
              <a:t>Swap with the person next to you</a:t>
            </a:r>
          </a:p>
          <a:p>
            <a:r>
              <a:rPr lang="en-GB" dirty="0" smtClean="0"/>
              <a:t>For each business, write how they would conduct market research</a:t>
            </a:r>
          </a:p>
          <a:p>
            <a:pPr lvl="1"/>
            <a:r>
              <a:rPr lang="en-GB" dirty="0" smtClean="0"/>
              <a:t>Think about the business</a:t>
            </a:r>
          </a:p>
          <a:p>
            <a:pPr lvl="1"/>
            <a:r>
              <a:rPr lang="en-GB" dirty="0" smtClean="0"/>
              <a:t>E.g. How would ASDA conduct different market research to a local shop</a:t>
            </a:r>
          </a:p>
        </p:txBody>
      </p:sp>
    </p:spTree>
    <p:extLst>
      <p:ext uri="{BB962C8B-B14F-4D97-AF65-F5344CB8AC3E}">
        <p14:creationId xmlns:p14="http://schemas.microsoft.com/office/powerpoint/2010/main" val="48329731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388</TotalTime>
  <Words>579</Words>
  <Application>Microsoft Office PowerPoint</Application>
  <PresentationFormat>On-screen Show (4:3)</PresentationFormat>
  <Paragraphs>66</Paragraphs>
  <Slides>11</Slides>
  <Notes>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Office Theme</vt:lpstr>
      <vt:lpstr>Business – Lesson 3</vt:lpstr>
      <vt:lpstr>PowerPoint Presentation</vt:lpstr>
      <vt:lpstr>New products…</vt:lpstr>
      <vt:lpstr>What is market research?</vt:lpstr>
      <vt:lpstr>What is market research?</vt:lpstr>
      <vt:lpstr>Key Terms</vt:lpstr>
      <vt:lpstr>Key words for questions</vt:lpstr>
      <vt:lpstr>Open and closed questions</vt:lpstr>
      <vt:lpstr>Questionnaires</vt:lpstr>
      <vt:lpstr>Focus Group</vt:lpstr>
      <vt:lpstr>Plenary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Enterprise – Lesson 3</dc:title>
  <dc:creator>Ross Gilbert</dc:creator>
  <cp:lastModifiedBy>Samantha-Rose Dundee</cp:lastModifiedBy>
  <cp:revision>20</cp:revision>
  <dcterms:created xsi:type="dcterms:W3CDTF">2013-10-01T18:32:39Z</dcterms:created>
  <dcterms:modified xsi:type="dcterms:W3CDTF">2020-11-25T09:00:33Z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226727</vt:lpwstr>
  </property>
  <property fmtid="{D5CDD505-2E9C-101B-9397-08002B2CF9AE}" pid="3" name="NXPowerLiteSettings">
    <vt:lpwstr>F74006B004C800</vt:lpwstr>
  </property>
  <property fmtid="{D5CDD505-2E9C-101B-9397-08002B2CF9AE}" pid="4" name="NXPowerLiteVersion">
    <vt:lpwstr>S6.2.6</vt:lpwstr>
  </property>
</Properties>
</file>