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46"/>
  </p:notesMasterIdLst>
  <p:sldIdLst>
    <p:sldId id="339" r:id="rId5"/>
    <p:sldId id="256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335" r:id="rId18"/>
    <p:sldId id="337" r:id="rId19"/>
    <p:sldId id="272" r:id="rId20"/>
    <p:sldId id="273" r:id="rId21"/>
    <p:sldId id="274" r:id="rId22"/>
    <p:sldId id="275" r:id="rId23"/>
    <p:sldId id="307" r:id="rId24"/>
    <p:sldId id="308" r:id="rId25"/>
    <p:sldId id="338" r:id="rId26"/>
    <p:sldId id="276" r:id="rId27"/>
    <p:sldId id="278" r:id="rId28"/>
    <p:sldId id="279" r:id="rId29"/>
    <p:sldId id="341" r:id="rId30"/>
    <p:sldId id="340" r:id="rId31"/>
    <p:sldId id="342" r:id="rId32"/>
    <p:sldId id="280" r:id="rId33"/>
    <p:sldId id="281" r:id="rId34"/>
    <p:sldId id="282" r:id="rId35"/>
    <p:sldId id="328" r:id="rId36"/>
    <p:sldId id="329" r:id="rId37"/>
    <p:sldId id="330" r:id="rId38"/>
    <p:sldId id="284" r:id="rId39"/>
    <p:sldId id="306" r:id="rId40"/>
    <p:sldId id="317" r:id="rId41"/>
    <p:sldId id="323" r:id="rId42"/>
    <p:sldId id="324" r:id="rId43"/>
    <p:sldId id="332" r:id="rId44"/>
    <p:sldId id="333" r:id="rId45"/>
  </p:sldIdLst>
  <p:sldSz cx="18288000" cy="10287000"/>
  <p:notesSz cx="6858000" cy="9144000"/>
  <p:embeddedFontLst>
    <p:embeddedFont>
      <p:font typeface="Segoe UI Light" panose="020B0502040204020203" pitchFamily="34" charset="0"/>
      <p:regular r:id="rId47"/>
      <p:italic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8741" autoAdjust="0"/>
  </p:normalViewPr>
  <p:slideViewPr>
    <p:cSldViewPr>
      <p:cViewPr varScale="1">
        <p:scale>
          <a:sx n="66" d="100"/>
          <a:sy n="66" d="100"/>
        </p:scale>
        <p:origin x="88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1.fntdata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2.fntdata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9749FF73-6F3F-4175-9E02-FBEF07DEC028}" type="datetimeFigureOut">
              <a:rPr lang="en-GB" smtClean="0"/>
              <a:pPr/>
              <a:t>03/02/2026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32074AD-270B-4937-BED0-7DE493FDBA5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780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C86772-94DE-41DD-845F-738AE05EE90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865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Assessment is holistic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2074AD-270B-4937-BED0-7DE493FDBA5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25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At Cambridge there are 2 female Colleges and 3 mature Colleges</a:t>
            </a:r>
          </a:p>
          <a:p>
            <a:endParaRPr lang="en-GB" dirty="0"/>
          </a:p>
          <a:p>
            <a:r>
              <a:rPr lang="en-GB" dirty="0"/>
              <a:t>Can also do an open application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2074AD-270B-4937-BED0-7DE493FDBA5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768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US" dirty="0">
                <a:effectLst/>
              </a:rPr>
              <a:t>Monday 2nd June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3pm BST</a:t>
            </a:r>
            <a:endParaRPr lang="en-US" dirty="0">
              <a:effectLst/>
            </a:endParaRPr>
          </a:p>
          <a:p>
            <a:pPr fontAlgn="base"/>
            <a:r>
              <a:rPr lang="en-US" dirty="0">
                <a:effectLst/>
              </a:rPr>
              <a:t>UAT-UK Account Setup Opens.</a:t>
            </a:r>
          </a:p>
          <a:p>
            <a:pPr fontAlgn="base"/>
            <a:r>
              <a:rPr lang="en-US" dirty="0">
                <a:effectLst/>
              </a:rPr>
              <a:t>Applications for Bursaries and Access Arrangements Open (October 2025 only).</a:t>
            </a:r>
          </a:p>
          <a:p>
            <a:pPr fontAlgn="base"/>
            <a:r>
              <a:rPr lang="en-US" dirty="0">
                <a:effectLst/>
              </a:rPr>
              <a:t>Thursday 31st July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3pm BST</a:t>
            </a:r>
            <a:endParaRPr lang="en-US" dirty="0">
              <a:effectLst/>
            </a:endParaRPr>
          </a:p>
          <a:p>
            <a:pPr fontAlgn="base"/>
            <a:r>
              <a:rPr lang="en-US" dirty="0">
                <a:effectLst/>
              </a:rPr>
              <a:t>Test Booking Opens (October 2025 Only)</a:t>
            </a:r>
          </a:p>
          <a:p>
            <a:pPr fontAlgn="base"/>
            <a:r>
              <a:rPr lang="en-US" dirty="0">
                <a:effectLst/>
              </a:rPr>
              <a:t>Monday 8th September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6pm BST</a:t>
            </a:r>
            <a:endParaRPr lang="en-US" dirty="0">
              <a:effectLst/>
            </a:endParaRPr>
          </a:p>
          <a:p>
            <a:pPr fontAlgn="base"/>
            <a:r>
              <a:rPr lang="en-US" b="1" dirty="0">
                <a:effectLst/>
              </a:rPr>
              <a:t>Test Booking Deadline for Candidates with Access Arrangements</a:t>
            </a:r>
            <a:endParaRPr lang="en-US" dirty="0">
              <a:effectLst/>
            </a:endParaRPr>
          </a:p>
          <a:p>
            <a:pPr fontAlgn="base"/>
            <a:r>
              <a:rPr lang="en-US" dirty="0">
                <a:effectLst/>
              </a:rPr>
              <a:t>Monday 29th September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6pm BST</a:t>
            </a:r>
            <a:endParaRPr lang="en-US" dirty="0">
              <a:effectLst/>
            </a:endParaRPr>
          </a:p>
          <a:p>
            <a:pPr fontAlgn="base"/>
            <a:r>
              <a:rPr lang="en-US" b="1" dirty="0">
                <a:effectLst/>
              </a:rPr>
              <a:t>Test Booking Deadline</a:t>
            </a:r>
            <a:endParaRPr lang="en-US" dirty="0">
              <a:effectLst/>
            </a:endParaRPr>
          </a:p>
          <a:p>
            <a:pPr fontAlgn="base"/>
            <a:r>
              <a:rPr lang="en-US" b="1" dirty="0">
                <a:effectLst/>
              </a:rPr>
              <a:t>9th-16th October 2025</a:t>
            </a:r>
            <a:endParaRPr lang="en-US" dirty="0">
              <a:effectLst/>
            </a:endParaRPr>
          </a:p>
          <a:p>
            <a:pPr fontAlgn="base"/>
            <a:r>
              <a:rPr lang="en-US" dirty="0">
                <a:effectLst/>
              </a:rPr>
              <a:t>Test Sitting 1</a:t>
            </a:r>
          </a:p>
          <a:p>
            <a:pPr fontAlgn="base"/>
            <a:r>
              <a:rPr lang="en-US" b="1" dirty="0">
                <a:effectLst/>
              </a:rPr>
              <a:t>ESAT:</a:t>
            </a:r>
            <a:r>
              <a:rPr lang="en-US" dirty="0">
                <a:effectLst/>
              </a:rPr>
              <a:t> 9th/10th October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TMUA:</a:t>
            </a:r>
            <a:r>
              <a:rPr lang="en-US" dirty="0">
                <a:effectLst/>
              </a:rPr>
              <a:t> 13th/14th October 2025</a:t>
            </a:r>
            <a:br>
              <a:rPr lang="en-US" dirty="0">
                <a:effectLst/>
              </a:rPr>
            </a:br>
            <a:r>
              <a:rPr lang="en-US" b="1" dirty="0">
                <a:effectLst/>
              </a:rPr>
              <a:t>TARA:</a:t>
            </a:r>
            <a:r>
              <a:rPr lang="en-US" dirty="0">
                <a:effectLst/>
              </a:rPr>
              <a:t> 15th/16th October 2025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0F60C2-D309-44A2-9E9B-D3BC0A223AE1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041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reas of Focu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raphic 11">
            <a:extLst>
              <a:ext uri="{FF2B5EF4-FFF2-40B4-BE49-F238E27FC236}">
                <a16:creationId xmlns:a16="http://schemas.microsoft.com/office/drawing/2014/main" id="{EC3DDEF0-31D2-4F9A-BC90-624839FC6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09807" y="0"/>
            <a:ext cx="11462711" cy="10287000"/>
          </a:xfrm>
          <a:custGeom>
            <a:avLst/>
            <a:gdLst>
              <a:gd name="connsiteX0" fmla="*/ 1545336 w 5726048"/>
              <a:gd name="connsiteY0" fmla="*/ 0 h 5138737"/>
              <a:gd name="connsiteX1" fmla="*/ 0 w 5726048"/>
              <a:gd name="connsiteY1" fmla="*/ 5138738 h 5138737"/>
              <a:gd name="connsiteX2" fmla="*/ 1837754 w 5726048"/>
              <a:gd name="connsiteY2" fmla="*/ 5138738 h 5138737"/>
              <a:gd name="connsiteX3" fmla="*/ 2697385 w 5726048"/>
              <a:gd name="connsiteY3" fmla="*/ 1510760 h 5138737"/>
              <a:gd name="connsiteX4" fmla="*/ 3593211 w 5726048"/>
              <a:gd name="connsiteY4" fmla="*/ 5138738 h 5138737"/>
              <a:gd name="connsiteX5" fmla="*/ 5726049 w 5726048"/>
              <a:gd name="connsiteY5" fmla="*/ 5138738 h 5138737"/>
              <a:gd name="connsiteX6" fmla="*/ 4256056 w 5726048"/>
              <a:gd name="connsiteY6" fmla="*/ 0 h 5138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26048" h="5138737">
                <a:moveTo>
                  <a:pt x="1545336" y="0"/>
                </a:moveTo>
                <a:lnTo>
                  <a:pt x="0" y="5138738"/>
                </a:lnTo>
                <a:lnTo>
                  <a:pt x="1837754" y="5138738"/>
                </a:lnTo>
                <a:lnTo>
                  <a:pt x="2697385" y="1510760"/>
                </a:lnTo>
                <a:lnTo>
                  <a:pt x="3593211" y="5138738"/>
                </a:lnTo>
                <a:lnTo>
                  <a:pt x="5726049" y="5138738"/>
                </a:lnTo>
                <a:lnTo>
                  <a:pt x="4256056" y="0"/>
                </a:lnTo>
                <a:close/>
              </a:path>
            </a:pathLst>
          </a:custGeom>
          <a:solidFill>
            <a:schemeClr val="accent5">
              <a:alpha val="1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2700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D52DBD-FCE3-4200-8796-599AD76DB9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85293" y="1342074"/>
            <a:ext cx="15773400" cy="742950"/>
          </a:xfrm>
          <a:prstGeom prst="rect">
            <a:avLst/>
          </a:prstGeom>
        </p:spPr>
        <p:txBody>
          <a:bodyPr/>
          <a:lstStyle>
            <a:lvl1pPr algn="ctr">
              <a:defRPr sz="4800" cap="all" spc="30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14">
            <a:extLst>
              <a:ext uri="{FF2B5EF4-FFF2-40B4-BE49-F238E27FC236}">
                <a16:creationId xmlns:a16="http://schemas.microsoft.com/office/drawing/2014/main" id="{4275A5D8-FFDD-4BA1-A19F-78CC721D900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06373" y="3322796"/>
            <a:ext cx="6565403" cy="63354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000" b="0" i="0" cap="all" spc="300" baseline="0">
                <a:solidFill>
                  <a:schemeClr val="accent5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subtitle here 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0916AEE1-7FDC-405E-B7F8-C3A7FEBD07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06061" y="3956344"/>
            <a:ext cx="6564734" cy="49885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1500"/>
              </a:spcBef>
              <a:spcAft>
                <a:spcPts val="0"/>
              </a:spcAft>
              <a:buFont typeface="Segoe UI Light" panose="020B0502040204020203" pitchFamily="34" charset="0"/>
              <a:buNone/>
              <a:defRPr sz="2400" spc="75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C244466E-4E38-43BC-A275-2E83B59875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60197" y="3322795"/>
            <a:ext cx="6565403" cy="63354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000" b="0" i="0" cap="all" spc="300" baseline="0">
                <a:solidFill>
                  <a:schemeClr val="accent5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subtitle here 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BDF3609D-E7F8-453C-B1CF-2E48118DEE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860918" y="3956342"/>
            <a:ext cx="6564735" cy="498858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1500"/>
              </a:spcBef>
              <a:spcAft>
                <a:spcPts val="0"/>
              </a:spcAft>
              <a:buFont typeface="Segoe UI Light" panose="020B0502040204020203" pitchFamily="34" charset="0"/>
              <a:buNone/>
              <a:defRPr sz="2400" spc="75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F8B6E9-9794-42AA-BDE2-2F9DF1839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9E80BB-C0DF-4F1B-8821-E3FD53412E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59A997-FE21-4068-BD9C-7510BF6E4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242B91-07C6-4985-8E15-8D98F1A56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7EFC53-93CE-54A1-8368-0288F28FEF6B}"/>
              </a:ext>
            </a:extLst>
          </p:cNvPr>
          <p:cNvSpPr/>
          <p:nvPr userDrawn="1"/>
        </p:nvSpPr>
        <p:spPr>
          <a:xfrm>
            <a:off x="0" y="9242536"/>
            <a:ext cx="18288000" cy="1044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>
              <a:latin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97D80B0-032E-F8D8-4A9F-7B55C257E502}"/>
              </a:ext>
            </a:extLst>
          </p:cNvPr>
          <p:cNvGrpSpPr/>
          <p:nvPr userDrawn="1"/>
        </p:nvGrpSpPr>
        <p:grpSpPr>
          <a:xfrm>
            <a:off x="0" y="9258301"/>
            <a:ext cx="18288000" cy="1044464"/>
            <a:chOff x="0" y="6172200"/>
            <a:chExt cx="12192000" cy="69630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C1F721A-95E0-37B8-6AB7-19875B6A28F7}"/>
                </a:ext>
              </a:extLst>
            </p:cNvPr>
            <p:cNvSpPr/>
            <p:nvPr userDrawn="1"/>
          </p:nvSpPr>
          <p:spPr>
            <a:xfrm>
              <a:off x="0" y="6172200"/>
              <a:ext cx="12192000" cy="6963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 dirty="0">
                <a:latin typeface="Arial" panose="020B0604020202020204" pitchFamily="34" charset="0"/>
              </a:endParaRPr>
            </a:p>
          </p:txBody>
        </p:sp>
        <p:pic>
          <p:nvPicPr>
            <p:cNvPr id="16" name="Picture 15" descr="A close up of a logo&#10;&#10;Description automatically generated">
              <a:extLst>
                <a:ext uri="{FF2B5EF4-FFF2-40B4-BE49-F238E27FC236}">
                  <a16:creationId xmlns:a16="http://schemas.microsoft.com/office/drawing/2014/main" id="{428D38C5-4E78-F776-8FFC-EE6053BD0C2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rcRect r="50000"/>
            <a:stretch>
              <a:fillRect/>
            </a:stretch>
          </p:blipFill>
          <p:spPr>
            <a:xfrm>
              <a:off x="3953916" y="6255823"/>
              <a:ext cx="2142084" cy="548536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481C0391-4774-2E07-3431-F55C739430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68442" y="9435128"/>
            <a:ext cx="3088322" cy="69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08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imary Go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B791D-4947-41E3-B728-76AB29D7C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256764" y="1"/>
            <a:ext cx="6031236" cy="3450596"/>
          </a:xfrm>
          <a:prstGeom prst="rect">
            <a:avLst/>
          </a:prstGeom>
          <a:solidFill>
            <a:schemeClr val="accent6">
              <a:lumMod val="60000"/>
              <a:lumOff val="40000"/>
              <a:alpha val="5000"/>
            </a:schemeClr>
          </a:solidFill>
        </p:spPr>
        <p:txBody>
          <a:bodyPr rIns="822960" anchor="b"/>
          <a:lstStyle>
            <a:lvl1pPr>
              <a:lnSpc>
                <a:spcPct val="80000"/>
              </a:lnSpc>
              <a:defRPr sz="7200" cap="all" spc="30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3B94FF5B-17D8-4363-BD43-E7FFC770F6A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2256764" y="3450595"/>
            <a:ext cx="6031236" cy="6836405"/>
          </a:xfrm>
          <a:prstGeom prst="rect">
            <a:avLst/>
          </a:prstGeom>
          <a:solidFill>
            <a:schemeClr val="accent6">
              <a:lumMod val="60000"/>
              <a:lumOff val="40000"/>
              <a:alpha val="5000"/>
            </a:schemeClr>
          </a:solidFill>
        </p:spPr>
        <p:txBody>
          <a:bodyPr tIns="0" anchor="t"/>
          <a:lstStyle>
            <a:lvl1pPr marL="0" indent="0">
              <a:lnSpc>
                <a:spcPct val="100000"/>
              </a:lnSpc>
              <a:buNone/>
              <a:defRPr sz="3000" i="0" cap="none" spc="15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C87F7DD-66D7-AD9B-99F6-A8076AC181FA}"/>
              </a:ext>
            </a:extLst>
          </p:cNvPr>
          <p:cNvGrpSpPr/>
          <p:nvPr userDrawn="1"/>
        </p:nvGrpSpPr>
        <p:grpSpPr>
          <a:xfrm>
            <a:off x="0" y="9258301"/>
            <a:ext cx="18288000" cy="1044464"/>
            <a:chOff x="0" y="6172200"/>
            <a:chExt cx="12192000" cy="69630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A377055-B504-39FF-049D-201ACEC11D35}"/>
                </a:ext>
              </a:extLst>
            </p:cNvPr>
            <p:cNvSpPr/>
            <p:nvPr userDrawn="1"/>
          </p:nvSpPr>
          <p:spPr>
            <a:xfrm>
              <a:off x="0" y="6172200"/>
              <a:ext cx="12192000" cy="6963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 dirty="0">
                <a:latin typeface="Arial" panose="020B0604020202020204" pitchFamily="34" charset="0"/>
              </a:endParaRPr>
            </a:p>
          </p:txBody>
        </p:sp>
        <p:pic>
          <p:nvPicPr>
            <p:cNvPr id="7" name="Picture 6" descr="A close up of a logo&#10;&#10;Description automatically generated">
              <a:extLst>
                <a:ext uri="{FF2B5EF4-FFF2-40B4-BE49-F238E27FC236}">
                  <a16:creationId xmlns:a16="http://schemas.microsoft.com/office/drawing/2014/main" id="{8D6D256E-A665-B3B8-8B98-B2AD8FF94E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rcRect r="50000"/>
            <a:stretch>
              <a:fillRect/>
            </a:stretch>
          </p:blipFill>
          <p:spPr>
            <a:xfrm>
              <a:off x="3953916" y="6255823"/>
              <a:ext cx="2142084" cy="548536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38F2280-4F7E-4D20-BFCE-80582485F9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68442" y="9435128"/>
            <a:ext cx="3088322" cy="69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064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2/3/2026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nat.ac.uk/" TargetMode="Externa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19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19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lincslo@lincoln.ox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0A3502A-4F5F-3FA2-5C0D-EBE7EE2400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36" b="3448"/>
          <a:stretch/>
        </p:blipFill>
        <p:spPr>
          <a:xfrm>
            <a:off x="-2" y="1"/>
            <a:ext cx="18288000" cy="9270125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65EB9B20-0E38-D54B-1D83-4637BBCE9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" y="1"/>
            <a:ext cx="6857998" cy="3450596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</a:rPr>
              <a:t>Oxbridge for All</a:t>
            </a:r>
          </a:p>
        </p:txBody>
      </p:sp>
    </p:spTree>
    <p:extLst>
      <p:ext uri="{BB962C8B-B14F-4D97-AF65-F5344CB8AC3E}">
        <p14:creationId xmlns:p14="http://schemas.microsoft.com/office/powerpoint/2010/main" val="3375957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8009230" y="8230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2284260" y="1375898"/>
            <a:ext cx="10287000" cy="6485088"/>
            <a:chOff x="159786" y="724985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159786" y="724985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0297987" y="2296987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4633541" y="4749283"/>
            <a:ext cx="8637364" cy="4858456"/>
            <a:chOff x="0" y="0"/>
            <a:chExt cx="1128903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287761" cy="6350000"/>
            </a:xfrm>
            <a:custGeom>
              <a:avLst/>
              <a:gdLst/>
              <a:ahLst/>
              <a:cxnLst/>
              <a:rect l="l" t="t" r="r" b="b"/>
              <a:pathLst>
                <a:path w="11287761" h="6350000">
                  <a:moveTo>
                    <a:pt x="0" y="5824220"/>
                  </a:moveTo>
                  <a:lnTo>
                    <a:pt x="0" y="525780"/>
                  </a:lnTo>
                  <a:cubicBezTo>
                    <a:pt x="0" y="234950"/>
                    <a:pt x="234950" y="0"/>
                    <a:pt x="525780" y="0"/>
                  </a:cubicBezTo>
                  <a:lnTo>
                    <a:pt x="10761980" y="0"/>
                  </a:lnTo>
                  <a:cubicBezTo>
                    <a:pt x="11052811" y="0"/>
                    <a:pt x="11287761" y="234950"/>
                    <a:pt x="11287761" y="525780"/>
                  </a:cubicBezTo>
                  <a:lnTo>
                    <a:pt x="11287761" y="5822950"/>
                  </a:lnTo>
                  <a:cubicBezTo>
                    <a:pt x="11287761" y="6113780"/>
                    <a:pt x="11052811" y="6348730"/>
                    <a:pt x="10761980" y="6348730"/>
                  </a:cubicBezTo>
                  <a:lnTo>
                    <a:pt x="525780" y="6348730"/>
                  </a:lnTo>
                  <a:cubicBezTo>
                    <a:pt x="236220" y="6350000"/>
                    <a:pt x="0" y="6115050"/>
                    <a:pt x="0" y="5824220"/>
                  </a:cubicBezTo>
                  <a:cubicBezTo>
                    <a:pt x="0" y="5824220"/>
                    <a:pt x="0" y="5824220"/>
                    <a:pt x="0" y="5824220"/>
                  </a:cubicBezTo>
                  <a:close/>
                </a:path>
              </a:pathLst>
            </a:custGeom>
            <a:blipFill>
              <a:blip r:embed="rId2"/>
              <a:stretch>
                <a:fillRect l="-556" r="-556"/>
              </a:stretch>
            </a:blip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369274" y="838200"/>
            <a:ext cx="11549453" cy="3288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Applying to Oxford or Cambridge</a:t>
            </a:r>
          </a:p>
        </p:txBody>
      </p:sp>
      <p:pic>
        <p:nvPicPr>
          <p:cNvPr id="1028" name="Picture 4" descr="About the logo | University of Cambridge">
            <a:extLst>
              <a:ext uri="{FF2B5EF4-FFF2-40B4-BE49-F238E27FC236}">
                <a16:creationId xmlns:a16="http://schemas.microsoft.com/office/drawing/2014/main" id="{D1380CB9-1F1D-4C3D-8914-D6C9F0A5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56" y="8774451"/>
            <a:ext cx="3180986" cy="83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iversity of Oxford visual identity - Fonts In Use">
            <a:extLst>
              <a:ext uri="{FF2B5EF4-FFF2-40B4-BE49-F238E27FC236}">
                <a16:creationId xmlns:a16="http://schemas.microsoft.com/office/drawing/2014/main" id="{31C7C7F0-CE9E-4EEF-BC64-8C436E5CD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3533" y="8774451"/>
            <a:ext cx="2731332" cy="83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729664" y="1509257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7319235" y="2296987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8D018600-64B7-4F32-9831-C777F4D84032}"/>
              </a:ext>
            </a:extLst>
          </p:cNvPr>
          <p:cNvGrpSpPr/>
          <p:nvPr/>
        </p:nvGrpSpPr>
        <p:grpSpPr>
          <a:xfrm>
            <a:off x="1028700" y="845112"/>
            <a:ext cx="16228011" cy="8596776"/>
            <a:chOff x="1028700" y="845112"/>
            <a:chExt cx="16228011" cy="8596776"/>
          </a:xfrm>
        </p:grpSpPr>
        <p:grpSp>
          <p:nvGrpSpPr>
            <p:cNvPr id="2" name="Group 2"/>
            <p:cNvGrpSpPr/>
            <p:nvPr/>
          </p:nvGrpSpPr>
          <p:grpSpPr>
            <a:xfrm>
              <a:off x="2269538" y="845112"/>
              <a:ext cx="4582974" cy="2027392"/>
              <a:chOff x="0" y="0"/>
              <a:chExt cx="575206" cy="254457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" name="TextBox 4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2626120" y="1115402"/>
              <a:ext cx="3869810" cy="138499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Career prospects</a:t>
              </a:r>
            </a:p>
          </p:txBody>
        </p:sp>
        <p:grpSp>
          <p:nvGrpSpPr>
            <p:cNvPr id="10" name="Group 10"/>
            <p:cNvGrpSpPr/>
            <p:nvPr/>
          </p:nvGrpSpPr>
          <p:grpSpPr>
            <a:xfrm>
              <a:off x="11435487" y="845112"/>
              <a:ext cx="4582974" cy="2027392"/>
              <a:chOff x="0" y="0"/>
              <a:chExt cx="575206" cy="254457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" name="TextBox 13"/>
            <p:cNvSpPr txBox="1"/>
            <p:nvPr/>
          </p:nvSpPr>
          <p:spPr>
            <a:xfrm>
              <a:off x="11792069" y="1205052"/>
              <a:ext cx="3869810" cy="138499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World class teaching</a:t>
              </a:r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1028700" y="4129804"/>
              <a:ext cx="4582974" cy="2027392"/>
              <a:chOff x="0" y="0"/>
              <a:chExt cx="575206" cy="254457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" name="TextBox 17"/>
            <p:cNvSpPr txBox="1"/>
            <p:nvPr/>
          </p:nvSpPr>
          <p:spPr>
            <a:xfrm>
              <a:off x="1380623" y="4640212"/>
              <a:ext cx="3869810" cy="8622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7559"/>
                </a:lnSpc>
              </a:pPr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College Life</a:t>
              </a:r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2269538" y="7414496"/>
              <a:ext cx="4582974" cy="2027392"/>
              <a:chOff x="0" y="0"/>
              <a:chExt cx="575206" cy="254457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2626120" y="7760011"/>
              <a:ext cx="3869810" cy="138499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Range of courses</a:t>
              </a:r>
            </a:p>
          </p:txBody>
        </p:sp>
        <p:grpSp>
          <p:nvGrpSpPr>
            <p:cNvPr id="22" name="Group 22"/>
            <p:cNvGrpSpPr/>
            <p:nvPr/>
          </p:nvGrpSpPr>
          <p:grpSpPr>
            <a:xfrm>
              <a:off x="6852513" y="4129804"/>
              <a:ext cx="4582974" cy="2027392"/>
              <a:chOff x="0" y="0"/>
              <a:chExt cx="575206" cy="254457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2673737" y="4129804"/>
              <a:ext cx="4582974" cy="2027392"/>
              <a:chOff x="0" y="0"/>
              <a:chExt cx="575206" cy="254457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9" name="TextBox 29"/>
            <p:cNvSpPr txBox="1"/>
            <p:nvPr/>
          </p:nvSpPr>
          <p:spPr>
            <a:xfrm>
              <a:off x="12715618" y="4462930"/>
              <a:ext cx="4541093" cy="138499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Excellent facilities &amp;  resources</a:t>
              </a:r>
            </a:p>
          </p:txBody>
        </p:sp>
        <p:grpSp>
          <p:nvGrpSpPr>
            <p:cNvPr id="30" name="Group 30"/>
            <p:cNvGrpSpPr/>
            <p:nvPr/>
          </p:nvGrpSpPr>
          <p:grpSpPr>
            <a:xfrm>
              <a:off x="11435487" y="7230908"/>
              <a:ext cx="4582974" cy="2027392"/>
              <a:chOff x="0" y="0"/>
              <a:chExt cx="575206" cy="254457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575206" cy="254457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54457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54457"/>
                    </a:lnTo>
                    <a:lnTo>
                      <a:pt x="0" y="254457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3" name="TextBox 33"/>
            <p:cNvSpPr txBox="1"/>
            <p:nvPr/>
          </p:nvSpPr>
          <p:spPr>
            <a:xfrm>
              <a:off x="11778214" y="7550345"/>
              <a:ext cx="3869810" cy="138499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US" sz="4500" dirty="0">
                  <a:solidFill>
                    <a:srgbClr val="000000"/>
                  </a:solidFill>
                  <a:latin typeface="Arial" panose="020B0604020202020204" pitchFamily="34" charset="0"/>
                </a:rPr>
                <a:t>Financial support</a:t>
              </a:r>
            </a:p>
          </p:txBody>
        </p:sp>
        <p:sp>
          <p:nvSpPr>
            <p:cNvPr id="34" name="AutoShape 34"/>
            <p:cNvSpPr/>
            <p:nvPr/>
          </p:nvSpPr>
          <p:spPr>
            <a:xfrm rot="-3218013">
              <a:off x="10384421" y="3499695"/>
              <a:ext cx="1300390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5" name="AutoShape 35"/>
            <p:cNvSpPr/>
            <p:nvPr/>
          </p:nvSpPr>
          <p:spPr>
            <a:xfrm>
              <a:off x="11552487" y="5143500"/>
              <a:ext cx="1016476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6" name="AutoShape 36"/>
            <p:cNvSpPr/>
            <p:nvPr/>
          </p:nvSpPr>
          <p:spPr>
            <a:xfrm rot="2916353">
              <a:off x="10913141" y="6650490"/>
              <a:ext cx="1058163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7" name="AutoShape 37"/>
            <p:cNvSpPr/>
            <p:nvPr/>
          </p:nvSpPr>
          <p:spPr>
            <a:xfrm rot="7330806">
              <a:off x="6063010" y="6795947"/>
              <a:ext cx="1289464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8" name="AutoShape 38"/>
            <p:cNvSpPr/>
            <p:nvPr/>
          </p:nvSpPr>
          <p:spPr>
            <a:xfrm rot="-10800000">
              <a:off x="5691267" y="5181600"/>
              <a:ext cx="1016476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9" name="AutoShape 39"/>
            <p:cNvSpPr/>
            <p:nvPr/>
          </p:nvSpPr>
          <p:spPr>
            <a:xfrm rot="-7363438">
              <a:off x="6572435" y="3521664"/>
              <a:ext cx="1219300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arrow" w="med" len="sm"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pic>
        <p:nvPicPr>
          <p:cNvPr id="41" name="Picture 4" descr="About the logo | University of Cambridge">
            <a:extLst>
              <a:ext uri="{FF2B5EF4-FFF2-40B4-BE49-F238E27FC236}">
                <a16:creationId xmlns:a16="http://schemas.microsoft.com/office/drawing/2014/main" id="{BF6AADB4-1975-4057-B208-51A8344F1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 descr="University of Oxford visual identity - Fonts In Use">
            <a:extLst>
              <a:ext uri="{FF2B5EF4-FFF2-40B4-BE49-F238E27FC236}">
                <a16:creationId xmlns:a16="http://schemas.microsoft.com/office/drawing/2014/main" id="{A8ACEE50-A68F-4178-82EA-2F430450F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29">
            <a:extLst>
              <a:ext uri="{FF2B5EF4-FFF2-40B4-BE49-F238E27FC236}">
                <a16:creationId xmlns:a16="http://schemas.microsoft.com/office/drawing/2014/main" id="{35DBDA4F-D4AF-E85C-1B37-F767453594A5}"/>
              </a:ext>
            </a:extLst>
          </p:cNvPr>
          <p:cNvSpPr txBox="1"/>
          <p:nvPr/>
        </p:nvSpPr>
        <p:spPr>
          <a:xfrm>
            <a:off x="6959863" y="4497800"/>
            <a:ext cx="4373029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Why Oxford or Cambridge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626760" y="2406348"/>
            <a:ext cx="4582974" cy="2027392"/>
            <a:chOff x="0" y="0"/>
            <a:chExt cx="575206" cy="25445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254457"/>
            </a:xfrm>
            <a:custGeom>
              <a:avLst/>
              <a:gdLst/>
              <a:ahLst/>
              <a:cxnLst/>
              <a:rect l="l" t="t" r="r" b="b"/>
              <a:pathLst>
                <a:path w="575206" h="254457">
                  <a:moveTo>
                    <a:pt x="0" y="0"/>
                  </a:moveTo>
                  <a:lnTo>
                    <a:pt x="575206" y="0"/>
                  </a:lnTo>
                  <a:lnTo>
                    <a:pt x="575206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983342" y="2907599"/>
            <a:ext cx="3869810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Lectures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59675" y="586228"/>
            <a:ext cx="9544071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00C2CB"/>
                </a:solidFill>
                <a:latin typeface="Arial" panose="020B0604020202020204" pitchFamily="34" charset="0"/>
              </a:rPr>
              <a:t>TEACHING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8830407" y="2406348"/>
            <a:ext cx="4582974" cy="2027392"/>
            <a:chOff x="0" y="0"/>
            <a:chExt cx="575206" cy="25445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75206" cy="254457"/>
            </a:xfrm>
            <a:custGeom>
              <a:avLst/>
              <a:gdLst/>
              <a:ahLst/>
              <a:cxnLst/>
              <a:rect l="l" t="t" r="r" b="b"/>
              <a:pathLst>
                <a:path w="575206" h="254457">
                  <a:moveTo>
                    <a:pt x="0" y="0"/>
                  </a:moveTo>
                  <a:lnTo>
                    <a:pt x="575206" y="0"/>
                  </a:lnTo>
                  <a:lnTo>
                    <a:pt x="575206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186990" y="2907599"/>
            <a:ext cx="3869810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Seminars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3626760" y="4719490"/>
            <a:ext cx="4582974" cy="2027392"/>
            <a:chOff x="0" y="0"/>
            <a:chExt cx="575206" cy="254457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254457"/>
            </a:xfrm>
            <a:custGeom>
              <a:avLst/>
              <a:gdLst/>
              <a:ahLst/>
              <a:cxnLst/>
              <a:rect l="l" t="t" r="r" b="b"/>
              <a:pathLst>
                <a:path w="575206" h="254457">
                  <a:moveTo>
                    <a:pt x="0" y="0"/>
                  </a:moveTo>
                  <a:lnTo>
                    <a:pt x="575206" y="0"/>
                  </a:lnTo>
                  <a:lnTo>
                    <a:pt x="575206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983342" y="5220741"/>
            <a:ext cx="3869810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Labs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8830407" y="4719490"/>
            <a:ext cx="4582974" cy="2027392"/>
            <a:chOff x="0" y="0"/>
            <a:chExt cx="575206" cy="25445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75206" cy="254457"/>
            </a:xfrm>
            <a:custGeom>
              <a:avLst/>
              <a:gdLst/>
              <a:ahLst/>
              <a:cxnLst/>
              <a:rect l="l" t="t" r="r" b="b"/>
              <a:pathLst>
                <a:path w="575206" h="254457">
                  <a:moveTo>
                    <a:pt x="0" y="0"/>
                  </a:moveTo>
                  <a:lnTo>
                    <a:pt x="575206" y="0"/>
                  </a:lnTo>
                  <a:lnTo>
                    <a:pt x="575206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188752" y="4744491"/>
            <a:ext cx="4091713" cy="18787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Supervisions/Tutorials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2171687" y="7324933"/>
            <a:ext cx="12720048" cy="2027392"/>
            <a:chOff x="0" y="0"/>
            <a:chExt cx="1596484" cy="25445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596484" cy="254457"/>
            </a:xfrm>
            <a:custGeom>
              <a:avLst/>
              <a:gdLst/>
              <a:ahLst/>
              <a:cxnLst/>
              <a:rect l="l" t="t" r="r" b="b"/>
              <a:pathLst>
                <a:path w="1596484" h="254457">
                  <a:moveTo>
                    <a:pt x="0" y="0"/>
                  </a:moveTo>
                  <a:lnTo>
                    <a:pt x="1596484" y="0"/>
                  </a:lnTo>
                  <a:lnTo>
                    <a:pt x="1596484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769080" y="7349934"/>
            <a:ext cx="12122654" cy="1872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At Cambridge and Oxford you're taught by those at the forefront of their field!</a:t>
            </a:r>
          </a:p>
        </p:txBody>
      </p:sp>
      <p:pic>
        <p:nvPicPr>
          <p:cNvPr id="27" name="Picture 4" descr="About the logo | University of Cambridge">
            <a:extLst>
              <a:ext uri="{FF2B5EF4-FFF2-40B4-BE49-F238E27FC236}">
                <a16:creationId xmlns:a16="http://schemas.microsoft.com/office/drawing/2014/main" id="{3B031389-3A50-4AF2-8270-DF6BBFC9A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University of Oxford visual identity - Fonts In Use">
            <a:extLst>
              <a:ext uri="{FF2B5EF4-FFF2-40B4-BE49-F238E27FC236}">
                <a16:creationId xmlns:a16="http://schemas.microsoft.com/office/drawing/2014/main" id="{682E4104-2BD4-4AD9-9DA3-57BC71C57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354512" y="1956732"/>
            <a:ext cx="2912559" cy="1013696"/>
            <a:chOff x="0" y="0"/>
            <a:chExt cx="365553" cy="1272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65553" cy="127228"/>
            </a:xfrm>
            <a:custGeom>
              <a:avLst/>
              <a:gdLst/>
              <a:ahLst/>
              <a:cxnLst/>
              <a:rect l="l" t="t" r="r" b="b"/>
              <a:pathLst>
                <a:path w="365553" h="127228">
                  <a:moveTo>
                    <a:pt x="0" y="0"/>
                  </a:moveTo>
                  <a:lnTo>
                    <a:pt x="365553" y="0"/>
                  </a:lnTo>
                  <a:lnTo>
                    <a:pt x="365553" y="127228"/>
                  </a:lnTo>
                  <a:lnTo>
                    <a:pt x="0" y="1272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904458" y="3065678"/>
            <a:ext cx="5812666" cy="581266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00C2CB">
                <a:alpha val="7882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21608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HOW OXBRIDGE 'WORKS'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033005" y="2050313"/>
            <a:ext cx="3555573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University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6253766" y="4473294"/>
            <a:ext cx="2868547" cy="2868547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E4612F">
                <a:alpha val="93725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8499270" y="4473294"/>
            <a:ext cx="2868547" cy="2868547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1813" y="0"/>
              <a:ext cx="809173" cy="812800"/>
            </a:xfrm>
            <a:custGeom>
              <a:avLst/>
              <a:gdLst/>
              <a:ahLst/>
              <a:cxnLst/>
              <a:rect l="l" t="t" r="r" b="b"/>
              <a:pathLst>
                <a:path w="809173" h="812800">
                  <a:moveTo>
                    <a:pt x="404587" y="0"/>
                  </a:moveTo>
                  <a:cubicBezTo>
                    <a:pt x="628326" y="1001"/>
                    <a:pt x="809174" y="182659"/>
                    <a:pt x="809174" y="406400"/>
                  </a:cubicBezTo>
                  <a:cubicBezTo>
                    <a:pt x="809174" y="630141"/>
                    <a:pt x="628326" y="811799"/>
                    <a:pt x="404587" y="812800"/>
                  </a:cubicBezTo>
                  <a:cubicBezTo>
                    <a:pt x="180848" y="811799"/>
                    <a:pt x="0" y="630141"/>
                    <a:pt x="0" y="406400"/>
                  </a:cubicBezTo>
                  <a:cubicBezTo>
                    <a:pt x="0" y="182659"/>
                    <a:pt x="180848" y="1001"/>
                    <a:pt x="404587" y="0"/>
                  </a:cubicBezTo>
                  <a:close/>
                </a:path>
              </a:pathLst>
            </a:custGeom>
            <a:solidFill>
              <a:srgbClr val="FAEC07">
                <a:alpha val="6078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3041946" y="7993954"/>
            <a:ext cx="3555573" cy="92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Colleges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805140" y="7947074"/>
            <a:ext cx="3984987" cy="8886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 dirty="0">
                <a:solidFill>
                  <a:srgbClr val="000000"/>
                </a:solidFill>
                <a:latin typeface="Arial" panose="020B0604020202020204" pitchFamily="34" charset="0"/>
              </a:rPr>
              <a:t>Departments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E6CA7D-CB90-4EB2-928A-DDD0E0A36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0985" y="1823924"/>
            <a:ext cx="1205566" cy="150304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82E7351-2245-45D9-ADD8-3995DF8099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59" t="1" r="14327" b="19192"/>
          <a:stretch/>
        </p:blipFill>
        <p:spPr>
          <a:xfrm>
            <a:off x="14832037" y="7670319"/>
            <a:ext cx="2550023" cy="15248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63D246D-79D3-451D-BBFD-8A678A71F3E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9119"/>
          <a:stretch/>
        </p:blipFill>
        <p:spPr>
          <a:xfrm>
            <a:off x="6172960" y="1854240"/>
            <a:ext cx="1181552" cy="1485361"/>
          </a:xfrm>
          <a:prstGeom prst="rect">
            <a:avLst/>
          </a:prstGeom>
        </p:spPr>
      </p:pic>
      <p:pic>
        <p:nvPicPr>
          <p:cNvPr id="25" name="Picture 4" descr="File:Pembroke College Cambridge Clocktower.jpg - Wikimedia Commons">
            <a:extLst>
              <a:ext uri="{FF2B5EF4-FFF2-40B4-BE49-F238E27FC236}">
                <a16:creationId xmlns:a16="http://schemas.microsoft.com/office/drawing/2014/main" id="{CF0E6D5F-8C55-42BD-ABB1-0ADFBFE463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5" b="10800"/>
          <a:stretch/>
        </p:blipFill>
        <p:spPr bwMode="auto">
          <a:xfrm>
            <a:off x="705523" y="7613406"/>
            <a:ext cx="2550023" cy="1524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67000" y="1714500"/>
            <a:ext cx="3938389" cy="2029151"/>
            <a:chOff x="0" y="0"/>
            <a:chExt cx="575206" cy="2918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353055" y="56841"/>
            <a:ext cx="11581891" cy="1228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dirty="0">
                <a:solidFill>
                  <a:srgbClr val="EF7B54"/>
                </a:solidFill>
                <a:latin typeface="Arial" panose="020B0604020202020204" pitchFamily="34" charset="0"/>
              </a:rPr>
              <a:t>COLLEGES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795139" y="2272936"/>
            <a:ext cx="3631959" cy="6725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Admit students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2667000" y="4419228"/>
            <a:ext cx="3938389" cy="2292845"/>
            <a:chOff x="0" y="0"/>
            <a:chExt cx="575206" cy="3297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75206" cy="329777"/>
            </a:xfrm>
            <a:custGeom>
              <a:avLst/>
              <a:gdLst/>
              <a:ahLst/>
              <a:cxnLst/>
              <a:rect l="l" t="t" r="r" b="b"/>
              <a:pathLst>
                <a:path w="575206" h="329777">
                  <a:moveTo>
                    <a:pt x="0" y="0"/>
                  </a:moveTo>
                  <a:lnTo>
                    <a:pt x="575206" y="0"/>
                  </a:lnTo>
                  <a:lnTo>
                    <a:pt x="575206" y="329777"/>
                  </a:lnTo>
                  <a:lnTo>
                    <a:pt x="0" y="329777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760347" y="4794305"/>
            <a:ext cx="3581808" cy="14291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Accommodation, dining, recreation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0820400" y="4494779"/>
            <a:ext cx="3938389" cy="2225237"/>
            <a:chOff x="0" y="0"/>
            <a:chExt cx="575206" cy="32005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320053"/>
            </a:xfrm>
            <a:custGeom>
              <a:avLst/>
              <a:gdLst/>
              <a:ahLst/>
              <a:cxnLst/>
              <a:rect l="l" t="t" r="r" b="b"/>
              <a:pathLst>
                <a:path w="575206" h="320053">
                  <a:moveTo>
                    <a:pt x="0" y="0"/>
                  </a:moveTo>
                  <a:lnTo>
                    <a:pt x="575206" y="0"/>
                  </a:lnTo>
                  <a:lnTo>
                    <a:pt x="575206" y="320053"/>
                  </a:lnTo>
                  <a:lnTo>
                    <a:pt x="0" y="320053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1039665" y="4815203"/>
            <a:ext cx="3325530" cy="1459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Academic and pastoral care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0820400" y="1676214"/>
            <a:ext cx="3938389" cy="2029151"/>
            <a:chOff x="0" y="0"/>
            <a:chExt cx="575206" cy="29185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0948539" y="1977128"/>
            <a:ext cx="3631959" cy="1459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Small group teaching</a:t>
            </a:r>
          </a:p>
        </p:txBody>
      </p:sp>
      <p:grpSp>
        <p:nvGrpSpPr>
          <p:cNvPr id="27" name="Group 2">
            <a:extLst>
              <a:ext uri="{FF2B5EF4-FFF2-40B4-BE49-F238E27FC236}">
                <a16:creationId xmlns:a16="http://schemas.microsoft.com/office/drawing/2014/main" id="{2F5669F1-45C9-4567-A070-19AA75D337B4}"/>
              </a:ext>
            </a:extLst>
          </p:cNvPr>
          <p:cNvGrpSpPr/>
          <p:nvPr/>
        </p:nvGrpSpPr>
        <p:grpSpPr>
          <a:xfrm>
            <a:off x="2667000" y="7243893"/>
            <a:ext cx="3938389" cy="2029151"/>
            <a:chOff x="0" y="0"/>
            <a:chExt cx="575206" cy="291850"/>
          </a:xfrm>
        </p:grpSpPr>
        <p:sp>
          <p:nvSpPr>
            <p:cNvPr id="28" name="Freeform 3">
              <a:extLst>
                <a:ext uri="{FF2B5EF4-FFF2-40B4-BE49-F238E27FC236}">
                  <a16:creationId xmlns:a16="http://schemas.microsoft.com/office/drawing/2014/main" id="{6F19C799-1F30-4F13-B150-D397C5ADE593}"/>
                </a:ext>
              </a:extLst>
            </p:cNvPr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9" name="TextBox 4">
              <a:extLst>
                <a:ext uri="{FF2B5EF4-FFF2-40B4-BE49-F238E27FC236}">
                  <a16:creationId xmlns:a16="http://schemas.microsoft.com/office/drawing/2014/main" id="{BDB69CD4-0AD3-4174-A03D-7F2596550D2C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30" name="TextBox 10">
            <a:extLst>
              <a:ext uri="{FF2B5EF4-FFF2-40B4-BE49-F238E27FC236}">
                <a16:creationId xmlns:a16="http://schemas.microsoft.com/office/drawing/2014/main" id="{BD87A2DB-BF26-4390-B735-D465EE57E47C}"/>
              </a:ext>
            </a:extLst>
          </p:cNvPr>
          <p:cNvSpPr txBox="1"/>
          <p:nvPr/>
        </p:nvSpPr>
        <p:spPr>
          <a:xfrm>
            <a:off x="2793004" y="7505847"/>
            <a:ext cx="3631959" cy="1459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Facilities for academic study</a:t>
            </a:r>
          </a:p>
        </p:txBody>
      </p:sp>
      <p:grpSp>
        <p:nvGrpSpPr>
          <p:cNvPr id="31" name="Group 2">
            <a:extLst>
              <a:ext uri="{FF2B5EF4-FFF2-40B4-BE49-F238E27FC236}">
                <a16:creationId xmlns:a16="http://schemas.microsoft.com/office/drawing/2014/main" id="{327EB70F-55BD-4B01-9016-FA4F6AB2D878}"/>
              </a:ext>
            </a:extLst>
          </p:cNvPr>
          <p:cNvGrpSpPr/>
          <p:nvPr/>
        </p:nvGrpSpPr>
        <p:grpSpPr>
          <a:xfrm>
            <a:off x="10820400" y="7251836"/>
            <a:ext cx="3938389" cy="2029151"/>
            <a:chOff x="0" y="0"/>
            <a:chExt cx="575206" cy="291850"/>
          </a:xfrm>
        </p:grpSpPr>
        <p:sp>
          <p:nvSpPr>
            <p:cNvPr id="32" name="Freeform 3">
              <a:extLst>
                <a:ext uri="{FF2B5EF4-FFF2-40B4-BE49-F238E27FC236}">
                  <a16:creationId xmlns:a16="http://schemas.microsoft.com/office/drawing/2014/main" id="{53028383-D039-4196-9851-5FA876CCC81A}"/>
                </a:ext>
              </a:extLst>
            </p:cNvPr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3" name="TextBox 4">
              <a:extLst>
                <a:ext uri="{FF2B5EF4-FFF2-40B4-BE49-F238E27FC236}">
                  <a16:creationId xmlns:a16="http://schemas.microsoft.com/office/drawing/2014/main" id="{6B80ABB0-534A-4FE8-B44D-BAB84EBDF2D6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34" name="TextBox 10">
            <a:extLst>
              <a:ext uri="{FF2B5EF4-FFF2-40B4-BE49-F238E27FC236}">
                <a16:creationId xmlns:a16="http://schemas.microsoft.com/office/drawing/2014/main" id="{DCED57C0-70BE-4084-8711-121F218B6ACD}"/>
              </a:ext>
            </a:extLst>
          </p:cNvPr>
          <p:cNvSpPr txBox="1"/>
          <p:nvPr/>
        </p:nvSpPr>
        <p:spPr>
          <a:xfrm>
            <a:off x="11050551" y="7595285"/>
            <a:ext cx="3631959" cy="14291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 student’s ‘home’</a:t>
            </a:r>
          </a:p>
        </p:txBody>
      </p:sp>
      <p:pic>
        <p:nvPicPr>
          <p:cNvPr id="35" name="Picture 4" descr="Pembroke College, Cambridge University | Jennifer Yuan | Flickr">
            <a:extLst>
              <a:ext uri="{FF2B5EF4-FFF2-40B4-BE49-F238E27FC236}">
                <a16:creationId xmlns:a16="http://schemas.microsoft.com/office/drawing/2014/main" id="{471F7F00-7AA6-4546-AFF5-203B8A523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752" y="6978693"/>
            <a:ext cx="3127112" cy="233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LINCOLN COLLEGE (Oxford) - All You Need to Know BEFORE You Go">
            <a:extLst>
              <a:ext uri="{FF2B5EF4-FFF2-40B4-BE49-F238E27FC236}">
                <a16:creationId xmlns:a16="http://schemas.microsoft.com/office/drawing/2014/main" id="{19010A6E-E1D0-4380-BE7A-366DDBFC7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524" y="1744055"/>
            <a:ext cx="3143868" cy="209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>
            <a:extLst>
              <a:ext uri="{FF2B5EF4-FFF2-40B4-BE49-F238E27FC236}">
                <a16:creationId xmlns:a16="http://schemas.microsoft.com/office/drawing/2014/main" id="{44AA37E7-76BF-4367-85E6-DC50F38F11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157752" y="4494779"/>
            <a:ext cx="3172863" cy="2055751"/>
          </a:xfrm>
          <a:prstGeom prst="rect">
            <a:avLst/>
          </a:prstGeom>
        </p:spPr>
      </p:pic>
      <p:pic>
        <p:nvPicPr>
          <p:cNvPr id="38" name="Picture 4" descr="About the logo | University of Cambridge">
            <a:extLst>
              <a:ext uri="{FF2B5EF4-FFF2-40B4-BE49-F238E27FC236}">
                <a16:creationId xmlns:a16="http://schemas.microsoft.com/office/drawing/2014/main" id="{38729741-A790-45CB-AF3C-FE24626D3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University of Oxford visual identity - Fonts In Use">
            <a:extLst>
              <a:ext uri="{FF2B5EF4-FFF2-40B4-BE49-F238E27FC236}">
                <a16:creationId xmlns:a16="http://schemas.microsoft.com/office/drawing/2014/main" id="{CC8359E2-E242-4B21-B8F6-975A3657D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8009230" y="8230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9901956" y="1900956"/>
            <a:ext cx="10287000" cy="6485088"/>
            <a:chOff x="0" y="0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0297987" y="2296987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4633541" y="4749283"/>
            <a:ext cx="8637364" cy="4858456"/>
            <a:chOff x="0" y="0"/>
            <a:chExt cx="1128903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287761" cy="6350000"/>
            </a:xfrm>
            <a:custGeom>
              <a:avLst/>
              <a:gdLst/>
              <a:ahLst/>
              <a:cxnLst/>
              <a:rect l="l" t="t" r="r" b="b"/>
              <a:pathLst>
                <a:path w="11287761" h="6350000">
                  <a:moveTo>
                    <a:pt x="0" y="5824220"/>
                  </a:moveTo>
                  <a:lnTo>
                    <a:pt x="0" y="525780"/>
                  </a:lnTo>
                  <a:cubicBezTo>
                    <a:pt x="0" y="234950"/>
                    <a:pt x="234950" y="0"/>
                    <a:pt x="525780" y="0"/>
                  </a:cubicBezTo>
                  <a:lnTo>
                    <a:pt x="10761980" y="0"/>
                  </a:lnTo>
                  <a:cubicBezTo>
                    <a:pt x="11052811" y="0"/>
                    <a:pt x="11287761" y="234950"/>
                    <a:pt x="11287761" y="525780"/>
                  </a:cubicBezTo>
                  <a:lnTo>
                    <a:pt x="11287761" y="5822950"/>
                  </a:lnTo>
                  <a:cubicBezTo>
                    <a:pt x="11287761" y="6113780"/>
                    <a:pt x="11052811" y="6348730"/>
                    <a:pt x="10761980" y="6348730"/>
                  </a:cubicBezTo>
                  <a:lnTo>
                    <a:pt x="525780" y="6348730"/>
                  </a:lnTo>
                  <a:cubicBezTo>
                    <a:pt x="236220" y="6350000"/>
                    <a:pt x="0" y="6115050"/>
                    <a:pt x="0" y="5824220"/>
                  </a:cubicBezTo>
                  <a:cubicBezTo>
                    <a:pt x="0" y="5824220"/>
                    <a:pt x="0" y="5824220"/>
                    <a:pt x="0" y="5824220"/>
                  </a:cubicBezTo>
                  <a:close/>
                </a:path>
              </a:pathLst>
            </a:custGeom>
            <a:blipFill>
              <a:blip r:embed="rId2"/>
              <a:stretch>
                <a:fillRect l="-3176" r="-15754"/>
              </a:stretch>
            </a:blip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369274" y="838200"/>
            <a:ext cx="11549453" cy="3302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dirty="0">
                <a:solidFill>
                  <a:srgbClr val="000000"/>
                </a:solidFill>
                <a:latin typeface="Arial" panose="020B0604020202020204" pitchFamily="34" charset="0"/>
              </a:rPr>
              <a:t>THE APPLICATION PROCESS</a:t>
            </a:r>
          </a:p>
        </p:txBody>
      </p:sp>
      <p:pic>
        <p:nvPicPr>
          <p:cNvPr id="12" name="Picture 4" descr="About the logo | University of Cambridge">
            <a:extLst>
              <a:ext uri="{FF2B5EF4-FFF2-40B4-BE49-F238E27FC236}">
                <a16:creationId xmlns:a16="http://schemas.microsoft.com/office/drawing/2014/main" id="{3213E990-A70A-44E1-A4EE-B962ADA9E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University of Oxford visual identity - Fonts In Use">
            <a:extLst>
              <a:ext uri="{FF2B5EF4-FFF2-40B4-BE49-F238E27FC236}">
                <a16:creationId xmlns:a16="http://schemas.microsoft.com/office/drawing/2014/main" id="{64AD121D-6442-4C43-9E0E-224150E66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3603068" y="1604556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394187" y="485473"/>
            <a:ext cx="13499625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00C2CB"/>
                </a:solidFill>
                <a:latin typeface="Arial" panose="020B0604020202020204" pitchFamily="34" charset="0"/>
              </a:rPr>
              <a:t>TYPICAL OFFERS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178962" y="2928082"/>
            <a:ext cx="13930075" cy="2220253"/>
            <a:chOff x="0" y="0"/>
            <a:chExt cx="1596484" cy="25445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596484" cy="254457"/>
            </a:xfrm>
            <a:custGeom>
              <a:avLst/>
              <a:gdLst/>
              <a:ahLst/>
              <a:cxnLst/>
              <a:rect l="l" t="t" r="r" b="b"/>
              <a:pathLst>
                <a:path w="1596484" h="254457">
                  <a:moveTo>
                    <a:pt x="0" y="0"/>
                  </a:moveTo>
                  <a:lnTo>
                    <a:pt x="1596484" y="0"/>
                  </a:lnTo>
                  <a:lnTo>
                    <a:pt x="1596484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2833184" y="2946379"/>
            <a:ext cx="13275854" cy="2059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9"/>
              </a:lnSpc>
            </a:pPr>
            <a:r>
              <a:rPr lang="en-US" sz="5913" dirty="0">
                <a:solidFill>
                  <a:srgbClr val="000000"/>
                </a:solidFill>
                <a:latin typeface="Arial" panose="020B0604020202020204" pitchFamily="34" charset="0"/>
              </a:rPr>
              <a:t>Cambridge:</a:t>
            </a:r>
          </a:p>
          <a:p>
            <a:pPr algn="ctr">
              <a:lnSpc>
                <a:spcPts val="8279"/>
              </a:lnSpc>
            </a:pPr>
            <a:r>
              <a:rPr lang="en-US" sz="5913" dirty="0">
                <a:solidFill>
                  <a:srgbClr val="000000"/>
                </a:solidFill>
                <a:latin typeface="Arial" panose="020B0604020202020204" pitchFamily="34" charset="0"/>
              </a:rPr>
              <a:t>A*AA - A*A*A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2178962" y="6322693"/>
            <a:ext cx="13930075" cy="2220253"/>
            <a:chOff x="0" y="0"/>
            <a:chExt cx="1596484" cy="25445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96484" cy="254457"/>
            </a:xfrm>
            <a:custGeom>
              <a:avLst/>
              <a:gdLst/>
              <a:ahLst/>
              <a:cxnLst/>
              <a:rect l="l" t="t" r="r" b="b"/>
              <a:pathLst>
                <a:path w="1596484" h="254457">
                  <a:moveTo>
                    <a:pt x="0" y="0"/>
                  </a:moveTo>
                  <a:lnTo>
                    <a:pt x="1596484" y="0"/>
                  </a:lnTo>
                  <a:lnTo>
                    <a:pt x="1596484" y="254457"/>
                  </a:lnTo>
                  <a:lnTo>
                    <a:pt x="0" y="254457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2833184" y="6340989"/>
            <a:ext cx="13275854" cy="2059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9"/>
              </a:lnSpc>
            </a:pPr>
            <a:r>
              <a:rPr lang="en-US" sz="5913" dirty="0">
                <a:solidFill>
                  <a:srgbClr val="000000"/>
                </a:solidFill>
                <a:latin typeface="Arial" panose="020B0604020202020204" pitchFamily="34" charset="0"/>
              </a:rPr>
              <a:t>Oxford:</a:t>
            </a:r>
          </a:p>
          <a:p>
            <a:pPr algn="ctr">
              <a:lnSpc>
                <a:spcPts val="8279"/>
              </a:lnSpc>
            </a:pPr>
            <a:r>
              <a:rPr lang="en-US" sz="5913" dirty="0">
                <a:solidFill>
                  <a:srgbClr val="000000"/>
                </a:solidFill>
                <a:latin typeface="Arial" panose="020B0604020202020204" pitchFamily="34" charset="0"/>
              </a:rPr>
              <a:t>AAA – A*A*A</a:t>
            </a:r>
          </a:p>
        </p:txBody>
      </p:sp>
      <p:pic>
        <p:nvPicPr>
          <p:cNvPr id="15" name="Picture 4" descr="About the logo | University of Cambridge">
            <a:extLst>
              <a:ext uri="{FF2B5EF4-FFF2-40B4-BE49-F238E27FC236}">
                <a16:creationId xmlns:a16="http://schemas.microsoft.com/office/drawing/2014/main" id="{1B5C114A-B9BC-4B49-8B95-210A76814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University of Oxford visual identity - Fonts In Use">
            <a:extLst>
              <a:ext uri="{FF2B5EF4-FFF2-40B4-BE49-F238E27FC236}">
                <a16:creationId xmlns:a16="http://schemas.microsoft.com/office/drawing/2014/main" id="{2483D72C-AA25-4925-AEC6-D24E8DC7D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50191" y="2968449"/>
            <a:ext cx="4582974" cy="2325327"/>
            <a:chOff x="0" y="0"/>
            <a:chExt cx="575206" cy="2918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4648200" y="34248"/>
            <a:ext cx="8490837" cy="25968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7500" dirty="0">
                <a:solidFill>
                  <a:srgbClr val="EF7B54"/>
                </a:solidFill>
                <a:latin typeface="Arial" panose="020B0604020202020204" pitchFamily="34" charset="0"/>
              </a:rPr>
              <a:t>WHAT ARE WE LOOKING FOR?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06773" y="3069695"/>
            <a:ext cx="3869810" cy="2203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4215" dirty="0">
                <a:solidFill>
                  <a:srgbClr val="000000"/>
                </a:solidFill>
                <a:latin typeface="Arial" panose="020B0604020202020204" pitchFamily="34" charset="0"/>
              </a:rPr>
              <a:t>Academic ability and potential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204198" y="6111876"/>
            <a:ext cx="4582974" cy="2627510"/>
            <a:chOff x="0" y="0"/>
            <a:chExt cx="575206" cy="32977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75206" cy="329777"/>
            </a:xfrm>
            <a:custGeom>
              <a:avLst/>
              <a:gdLst/>
              <a:ahLst/>
              <a:cxnLst/>
              <a:rect l="l" t="t" r="r" b="b"/>
              <a:pathLst>
                <a:path w="575206" h="329777">
                  <a:moveTo>
                    <a:pt x="0" y="0"/>
                  </a:moveTo>
                  <a:lnTo>
                    <a:pt x="575206" y="0"/>
                  </a:lnTo>
                  <a:lnTo>
                    <a:pt x="575206" y="329777"/>
                  </a:lnTo>
                  <a:lnTo>
                    <a:pt x="0" y="329777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560780" y="6650495"/>
            <a:ext cx="3869810" cy="1464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4215" dirty="0">
                <a:solidFill>
                  <a:srgbClr val="000000"/>
                </a:solidFill>
                <a:latin typeface="Arial" panose="020B0604020202020204" pitchFamily="34" charset="0"/>
              </a:rPr>
              <a:t>Critical and flexible thinking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6480732" y="4270378"/>
            <a:ext cx="4582974" cy="2550034"/>
            <a:chOff x="0" y="0"/>
            <a:chExt cx="575206" cy="32005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320053"/>
            </a:xfrm>
            <a:custGeom>
              <a:avLst/>
              <a:gdLst/>
              <a:ahLst/>
              <a:cxnLst/>
              <a:rect l="l" t="t" r="r" b="b"/>
              <a:pathLst>
                <a:path w="575206" h="320053">
                  <a:moveTo>
                    <a:pt x="0" y="0"/>
                  </a:moveTo>
                  <a:lnTo>
                    <a:pt x="575206" y="0"/>
                  </a:lnTo>
                  <a:lnTo>
                    <a:pt x="575206" y="320053"/>
                  </a:lnTo>
                  <a:lnTo>
                    <a:pt x="0" y="320053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6837314" y="4743489"/>
            <a:ext cx="3869810" cy="1464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4215" dirty="0">
                <a:solidFill>
                  <a:srgbClr val="000000"/>
                </a:solidFill>
                <a:latin typeface="Arial" panose="020B0604020202020204" pitchFamily="34" charset="0"/>
              </a:rPr>
              <a:t>Independent thought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1639489" y="2968449"/>
            <a:ext cx="4582974" cy="2325327"/>
            <a:chOff x="0" y="0"/>
            <a:chExt cx="575206" cy="29185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1817780" y="3441560"/>
            <a:ext cx="4226392" cy="1464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4215" dirty="0">
                <a:solidFill>
                  <a:srgbClr val="000000"/>
                </a:solidFill>
                <a:latin typeface="Arial" panose="020B0604020202020204" pitchFamily="34" charset="0"/>
              </a:rPr>
              <a:t>Commitment to study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11651676" y="6115303"/>
            <a:ext cx="4582974" cy="2627510"/>
            <a:chOff x="0" y="0"/>
            <a:chExt cx="575206" cy="32977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575206" cy="329777"/>
            </a:xfrm>
            <a:custGeom>
              <a:avLst/>
              <a:gdLst/>
              <a:ahLst/>
              <a:cxnLst/>
              <a:rect l="l" t="t" r="r" b="b"/>
              <a:pathLst>
                <a:path w="575206" h="329777">
                  <a:moveTo>
                    <a:pt x="0" y="0"/>
                  </a:moveTo>
                  <a:lnTo>
                    <a:pt x="575206" y="0"/>
                  </a:lnTo>
                  <a:lnTo>
                    <a:pt x="575206" y="329777"/>
                  </a:lnTo>
                  <a:lnTo>
                    <a:pt x="0" y="329777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1829967" y="6653922"/>
            <a:ext cx="4226392" cy="1464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1"/>
              </a:lnSpc>
            </a:pPr>
            <a:r>
              <a:rPr lang="en-US" sz="4215" dirty="0">
                <a:solidFill>
                  <a:srgbClr val="000000"/>
                </a:solidFill>
                <a:latin typeface="Arial" panose="020B0604020202020204" pitchFamily="34" charset="0"/>
              </a:rPr>
              <a:t>Enthusiasm for your subject</a:t>
            </a:r>
          </a:p>
        </p:txBody>
      </p:sp>
      <p:pic>
        <p:nvPicPr>
          <p:cNvPr id="27" name="Picture 4" descr="About the logo | University of Cambridge">
            <a:extLst>
              <a:ext uri="{FF2B5EF4-FFF2-40B4-BE49-F238E27FC236}">
                <a16:creationId xmlns:a16="http://schemas.microsoft.com/office/drawing/2014/main" id="{3665B5CF-DEB5-4FC1-87C6-CA34A178A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University of Oxford visual identity - Fonts In Use">
            <a:extLst>
              <a:ext uri="{FF2B5EF4-FFF2-40B4-BE49-F238E27FC236}">
                <a16:creationId xmlns:a16="http://schemas.microsoft.com/office/drawing/2014/main" id="{6AC79CF9-0772-4C46-86E3-D490B5EE8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4562" y="2621235"/>
            <a:ext cx="4226392" cy="1556537"/>
            <a:chOff x="0" y="0"/>
            <a:chExt cx="530451" cy="1953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 l="29880" t="19175" r="29637" b="19734"/>
          <a:stretch>
            <a:fillRect/>
          </a:stretch>
        </p:blipFill>
        <p:spPr>
          <a:xfrm>
            <a:off x="5870550" y="2326245"/>
            <a:ext cx="5512097" cy="5426946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12853" y="2561304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Academic achievement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1534562" y="5586520"/>
            <a:ext cx="4226392" cy="1556537"/>
            <a:chOff x="0" y="0"/>
            <a:chExt cx="530451" cy="19536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712853" y="5926638"/>
            <a:ext cx="3869810" cy="737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Interview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9383751" y="8086566"/>
            <a:ext cx="4226392" cy="1556537"/>
            <a:chOff x="0" y="0"/>
            <a:chExt cx="530451" cy="19536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9562042" y="8026635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Teacher reference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6513402" y="769709"/>
            <a:ext cx="4226392" cy="1556537"/>
            <a:chOff x="0" y="0"/>
            <a:chExt cx="530451" cy="1953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6691694" y="709777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Personal statement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11496947" y="2656554"/>
            <a:ext cx="4226392" cy="1556537"/>
            <a:chOff x="0" y="0"/>
            <a:chExt cx="530451" cy="19536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1675238" y="2596622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   Written work    (if requested)</a:t>
            </a:r>
          </a:p>
        </p:txBody>
      </p:sp>
      <p:grpSp>
        <p:nvGrpSpPr>
          <p:cNvPr id="27" name="Group 27"/>
          <p:cNvGrpSpPr/>
          <p:nvPr/>
        </p:nvGrpSpPr>
        <p:grpSpPr>
          <a:xfrm>
            <a:off x="11496947" y="5586520"/>
            <a:ext cx="4226392" cy="1556537"/>
            <a:chOff x="0" y="0"/>
            <a:chExt cx="530451" cy="19536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30" name="TextBox 30"/>
          <p:cNvSpPr txBox="1"/>
          <p:nvPr/>
        </p:nvSpPr>
        <p:spPr>
          <a:xfrm>
            <a:off x="11582400" y="5526588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    Assessment     (if required)</a:t>
            </a:r>
          </a:p>
        </p:txBody>
      </p:sp>
      <p:grpSp>
        <p:nvGrpSpPr>
          <p:cNvPr id="31" name="Group 31"/>
          <p:cNvGrpSpPr/>
          <p:nvPr/>
        </p:nvGrpSpPr>
        <p:grpSpPr>
          <a:xfrm>
            <a:off x="3647758" y="8121885"/>
            <a:ext cx="4226392" cy="1556537"/>
            <a:chOff x="0" y="0"/>
            <a:chExt cx="530451" cy="19536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530451" cy="195360"/>
            </a:xfrm>
            <a:custGeom>
              <a:avLst/>
              <a:gdLst/>
              <a:ahLst/>
              <a:cxnLst/>
              <a:rect l="l" t="t" r="r" b="b"/>
              <a:pathLst>
                <a:path w="530451" h="195360">
                  <a:moveTo>
                    <a:pt x="0" y="0"/>
                  </a:moveTo>
                  <a:lnTo>
                    <a:pt x="530451" y="0"/>
                  </a:lnTo>
                  <a:lnTo>
                    <a:pt x="530451" y="195360"/>
                  </a:lnTo>
                  <a:lnTo>
                    <a:pt x="0" y="195360"/>
                  </a:lnTo>
                  <a:close/>
                </a:path>
              </a:pathLst>
            </a:custGeom>
            <a:solidFill>
              <a:srgbClr val="EF7B54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3826049" y="8061953"/>
            <a:ext cx="386981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99"/>
              </a:lnSpc>
            </a:pPr>
            <a:r>
              <a:rPr lang="en-US" sz="4500" dirty="0">
                <a:solidFill>
                  <a:srgbClr val="000000"/>
                </a:solidFill>
                <a:latin typeface="Arial" panose="020B0604020202020204" pitchFamily="34" charset="0"/>
              </a:rPr>
              <a:t>Contextual Information</a:t>
            </a:r>
          </a:p>
        </p:txBody>
      </p:sp>
      <p:pic>
        <p:nvPicPr>
          <p:cNvPr id="35" name="Picture 4" descr="About the logo | University of Cambridge">
            <a:extLst>
              <a:ext uri="{FF2B5EF4-FFF2-40B4-BE49-F238E27FC236}">
                <a16:creationId xmlns:a16="http://schemas.microsoft.com/office/drawing/2014/main" id="{11D5113D-0D8E-4826-BE78-9D58BBAAB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University of Oxford visual identity - Fonts In Use">
            <a:extLst>
              <a:ext uri="{FF2B5EF4-FFF2-40B4-BE49-F238E27FC236}">
                <a16:creationId xmlns:a16="http://schemas.microsoft.com/office/drawing/2014/main" id="{53CCAC39-EF7A-4E52-B938-7CCA34D0F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22nd Oct*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41" name="Group 41"/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44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46" name="Picture 4" descr="About the logo | University of Cambridge">
            <a:extLst>
              <a:ext uri="{FF2B5EF4-FFF2-40B4-BE49-F238E27FC236}">
                <a16:creationId xmlns:a16="http://schemas.microsoft.com/office/drawing/2014/main" id="{C2ED3BDA-A6E2-4472-AFB7-65877B19E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6" descr="University of Oxford visual identity - Fonts In Use">
            <a:extLst>
              <a:ext uri="{FF2B5EF4-FFF2-40B4-BE49-F238E27FC236}">
                <a16:creationId xmlns:a16="http://schemas.microsoft.com/office/drawing/2014/main" id="{016BC9E0-AFAA-41EE-AE78-87925C08B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45990" y="2334669"/>
            <a:ext cx="2558977" cy="2875101"/>
            <a:chOff x="0" y="0"/>
            <a:chExt cx="673969" cy="7572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73969" cy="757228"/>
            </a:xfrm>
            <a:custGeom>
              <a:avLst/>
              <a:gdLst/>
              <a:ahLst/>
              <a:cxnLst/>
              <a:rect l="l" t="t" r="r" b="b"/>
              <a:pathLst>
                <a:path w="673969" h="757228">
                  <a:moveTo>
                    <a:pt x="154295" y="0"/>
                  </a:moveTo>
                  <a:lnTo>
                    <a:pt x="519674" y="0"/>
                  </a:lnTo>
                  <a:cubicBezTo>
                    <a:pt x="604889" y="0"/>
                    <a:pt x="673969" y="69080"/>
                    <a:pt x="673969" y="154295"/>
                  </a:cubicBezTo>
                  <a:lnTo>
                    <a:pt x="673969" y="602933"/>
                  </a:lnTo>
                  <a:cubicBezTo>
                    <a:pt x="673969" y="688148"/>
                    <a:pt x="604889" y="757228"/>
                    <a:pt x="519674" y="757228"/>
                  </a:cubicBezTo>
                  <a:lnTo>
                    <a:pt x="154295" y="757228"/>
                  </a:lnTo>
                  <a:cubicBezTo>
                    <a:pt x="69080" y="757228"/>
                    <a:pt x="0" y="688148"/>
                    <a:pt x="0" y="602933"/>
                  </a:cubicBezTo>
                  <a:lnTo>
                    <a:pt x="0" y="154295"/>
                  </a:lnTo>
                  <a:cubicBezTo>
                    <a:pt x="0" y="69080"/>
                    <a:pt x="69080" y="0"/>
                    <a:pt x="154295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6FE2FAA0-6C6A-440C-BFED-002F0F914A62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92004294-198B-42BD-8337-43160E2D3EA0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BFE79B38-3AC9-4AF6-9367-C8B0D843E32F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3C55D4CF-0982-4FF0-9014-36229B567CC8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EB87C53D-B32B-41DA-B05D-780F94C4051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6D36DDF2-E55F-4FA8-85A9-5C4B59CF847B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42A3A4EB-F545-4566-B241-8BB1CEA6B396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2AD9F033-7526-4855-ABD3-5E0270A9CC54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53C79EFD-B3A4-44D4-A77F-5D4A7860A12D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22nd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AAE053C0-928A-426D-A4B0-F7C8F11DF54B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C9EEC125-2B04-4127-8FDC-82D39314227D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66223639-5671-4851-BDF4-84B2E10104DE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3B0EE971-628A-4554-819A-6685D4853A36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D4197CDD-DEF4-4E09-84EB-AD22E2D5564C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82D5FFAB-F209-43C5-B691-A588A2AE0EDA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B96F287D-D76E-4442-BA35-3F97DA9DB53D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D19D0CED-138C-4698-8A3E-95597DE308E4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FB0B71C4-E4DC-4BA5-B2FD-0A5BC0142471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F91E95E3-DDF6-4651-917E-27D6AA4E0532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B6216806-1E36-42D2-B005-E2952F60D260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79DDC244-5948-4753-81DE-CF9F43AED9E9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1871DC1B-E765-484A-A7AF-3D9DCF13D99B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066EF563-9036-423D-B0B5-FAAC9407DD39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1EE1160B-0847-4337-9A8B-685B99F93D0C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69560B0B-CE20-45CF-B616-E1507657B243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B1508A1B-4657-4B54-B645-84C58438D9FF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78237D70-AF49-4811-911F-D0CDED75676A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8915DE6F-0CD9-4056-886C-27A999BC47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3646A7C9-08E8-4669-92AC-498A0A6E7B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4D5D87D1-EB78-4EE1-94D8-9CECDF9B47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5C98A282-0102-481F-9BA1-399B4A2025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F9D34DFE-191C-4624-BA03-1A643D115C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21AD7FAD-C9EC-4D6B-82E6-A3B61381B0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88940889-59A1-4740-8AA8-21B699DFE5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7FA1984E-FA9C-449F-9480-A32FD294E875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891BB8DE-F72F-435C-A12C-AEAEDE3EBA99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BBFED855-6C7E-4C77-91E5-C43AAB2FDD2A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C6E3FA1C-287D-4A3B-ADB4-0493434490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2651E4A3-B75F-4D28-9B35-0DA0E5C12E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E85203E2-AFC0-43A4-9649-3CAFA520A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59D4AC87-82B1-4124-B98B-63A7FBBD5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142371" y="743677"/>
            <a:ext cx="13164473" cy="14745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CHOOSING A COURSE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D3A4089-B4B9-47E7-BA44-6CCFC7AE62C7}"/>
              </a:ext>
            </a:extLst>
          </p:cNvPr>
          <p:cNvGrpSpPr/>
          <p:nvPr/>
        </p:nvGrpSpPr>
        <p:grpSpPr>
          <a:xfrm>
            <a:off x="2011555" y="3009900"/>
            <a:ext cx="11861186" cy="5615125"/>
            <a:chOff x="1473814" y="3238952"/>
            <a:chExt cx="12778244" cy="5919614"/>
          </a:xfrm>
        </p:grpSpPr>
        <p:grpSp>
          <p:nvGrpSpPr>
            <p:cNvPr id="2" name="Group 2"/>
            <p:cNvGrpSpPr/>
            <p:nvPr/>
          </p:nvGrpSpPr>
          <p:grpSpPr>
            <a:xfrm>
              <a:off x="1473814" y="3238952"/>
              <a:ext cx="5457195" cy="2768892"/>
              <a:chOff x="0" y="0"/>
              <a:chExt cx="575206" cy="291850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0" y="0"/>
                <a:ext cx="575206" cy="291850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91850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91850"/>
                    </a:lnTo>
                    <a:lnTo>
                      <a:pt x="0" y="291850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" name="TextBox 4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>
              <a:off x="1473814" y="6386932"/>
              <a:ext cx="5457195" cy="2768892"/>
              <a:chOff x="0" y="0"/>
              <a:chExt cx="575206" cy="29185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575206" cy="291850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91850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91850"/>
                    </a:lnTo>
                    <a:lnTo>
                      <a:pt x="0" y="291850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>
              <a:off x="8794863" y="6386932"/>
              <a:ext cx="5457195" cy="2768892"/>
              <a:chOff x="0" y="0"/>
              <a:chExt cx="575206" cy="29185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575206" cy="291850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91850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91850"/>
                    </a:lnTo>
                    <a:lnTo>
                      <a:pt x="0" y="291850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794863" y="3238952"/>
              <a:ext cx="5457195" cy="2768892"/>
              <a:chOff x="0" y="0"/>
              <a:chExt cx="575206" cy="29185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575206" cy="291850"/>
              </a:xfrm>
              <a:custGeom>
                <a:avLst/>
                <a:gdLst/>
                <a:ahLst/>
                <a:cxnLst/>
                <a:rect l="l" t="t" r="r" b="b"/>
                <a:pathLst>
                  <a:path w="575206" h="291850">
                    <a:moveTo>
                      <a:pt x="0" y="0"/>
                    </a:moveTo>
                    <a:lnTo>
                      <a:pt x="575206" y="0"/>
                    </a:lnTo>
                    <a:lnTo>
                      <a:pt x="575206" y="291850"/>
                    </a:lnTo>
                    <a:lnTo>
                      <a:pt x="0" y="291850"/>
                    </a:lnTo>
                    <a:close/>
                  </a:path>
                </a:pathLst>
              </a:custGeom>
              <a:solidFill>
                <a:srgbClr val="00C2CB"/>
              </a:solidFill>
              <a:ln>
                <a:noFill/>
              </a:ln>
            </p:spPr>
            <p:txBody>
              <a:bodyPr/>
              <a:lstStyle/>
              <a:p>
                <a:endParaRPr lang="en-GB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812800" cy="8604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940"/>
                  </a:lnSpc>
                </a:pPr>
                <a:endParaRPr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8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6754674" y="3616832"/>
              <a:ext cx="2216524" cy="792407"/>
            </a:xfrm>
            <a:prstGeom prst="rect">
              <a:avLst/>
            </a:prstGeom>
          </p:spPr>
        </p:pic>
        <p:sp>
          <p:nvSpPr>
            <p:cNvPr id="20" name="TextBox 20"/>
            <p:cNvSpPr txBox="1"/>
            <p:nvPr/>
          </p:nvSpPr>
          <p:spPr>
            <a:xfrm>
              <a:off x="1898415" y="3804267"/>
              <a:ext cx="4607991" cy="18105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27"/>
                </a:lnSpc>
              </a:pPr>
              <a:r>
                <a:rPr lang="en-US" sz="5019" dirty="0">
                  <a:solidFill>
                    <a:srgbClr val="000000"/>
                  </a:solidFill>
                  <a:latin typeface="Arial" panose="020B0604020202020204" pitchFamily="34" charset="0"/>
                </a:rPr>
                <a:t>What do you enjoy?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1898415" y="6952246"/>
              <a:ext cx="4607991" cy="18105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27"/>
                </a:lnSpc>
              </a:pPr>
              <a:r>
                <a:rPr lang="en-US" sz="5019" dirty="0">
                  <a:solidFill>
                    <a:srgbClr val="000000"/>
                  </a:solidFill>
                  <a:latin typeface="Arial" panose="020B0604020202020204" pitchFamily="34" charset="0"/>
                </a:rPr>
                <a:t>How do you learn best?</a:t>
              </a: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219465" y="6401617"/>
              <a:ext cx="4607991" cy="27569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27"/>
                </a:lnSpc>
              </a:pPr>
              <a:r>
                <a:rPr lang="en-US" sz="5019" dirty="0">
                  <a:solidFill>
                    <a:srgbClr val="000000"/>
                  </a:solidFill>
                  <a:latin typeface="Arial" panose="020B0604020202020204" pitchFamily="34" charset="0"/>
                </a:rPr>
                <a:t>What do you want to do in the future?</a:t>
              </a: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9219465" y="3804267"/>
              <a:ext cx="4607991" cy="18105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027"/>
                </a:lnSpc>
              </a:pPr>
              <a:r>
                <a:rPr lang="en-US" sz="5019" dirty="0">
                  <a:solidFill>
                    <a:srgbClr val="000000"/>
                  </a:solidFill>
                  <a:latin typeface="Arial" panose="020B0604020202020204" pitchFamily="34" charset="0"/>
                </a:rPr>
                <a:t>What are you good at?</a:t>
              </a:r>
            </a:p>
          </p:txBody>
        </p:sp>
        <p:pic>
          <p:nvPicPr>
            <p:cNvPr id="2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 rot="-10800000">
              <a:off x="6754674" y="5001882"/>
              <a:ext cx="2216524" cy="792407"/>
            </a:xfrm>
            <a:prstGeom prst="rect">
              <a:avLst/>
            </a:prstGeom>
          </p:spPr>
        </p:pic>
      </p:grpSp>
      <p:pic>
        <p:nvPicPr>
          <p:cNvPr id="25" name="Picture 4" descr="About the logo | University of Cambridge">
            <a:extLst>
              <a:ext uri="{FF2B5EF4-FFF2-40B4-BE49-F238E27FC236}">
                <a16:creationId xmlns:a16="http://schemas.microsoft.com/office/drawing/2014/main" id="{A1CF0ECC-06C0-4152-A524-039E4F0D5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University of Oxford visual identity - Fonts In Use">
            <a:extLst>
              <a:ext uri="{FF2B5EF4-FFF2-40B4-BE49-F238E27FC236}">
                <a16:creationId xmlns:a16="http://schemas.microsoft.com/office/drawing/2014/main" id="{088B8C0B-F564-4D36-9C44-2171A00D0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609600" y="0"/>
            <a:ext cx="13044281" cy="1351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dirty="0">
                <a:solidFill>
                  <a:srgbClr val="EF7B54"/>
                </a:solidFill>
                <a:latin typeface="Arial" panose="020B0604020202020204" pitchFamily="34" charset="0"/>
              </a:rPr>
              <a:t>What can you study? University of Cambridge</a:t>
            </a:r>
          </a:p>
        </p:txBody>
      </p:sp>
      <p:pic>
        <p:nvPicPr>
          <p:cNvPr id="25" name="Picture 4" descr="About the logo | University of Cambridge">
            <a:extLst>
              <a:ext uri="{FF2B5EF4-FFF2-40B4-BE49-F238E27FC236}">
                <a16:creationId xmlns:a16="http://schemas.microsoft.com/office/drawing/2014/main" id="{A1CF0ECC-06C0-4152-A524-039E4F0D5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University of Oxford visual identity - Fonts In Use">
            <a:extLst>
              <a:ext uri="{FF2B5EF4-FFF2-40B4-BE49-F238E27FC236}">
                <a16:creationId xmlns:a16="http://schemas.microsoft.com/office/drawing/2014/main" id="{088B8C0B-F564-4D36-9C44-2171A00D0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C888B64-6C06-3BB8-C9D6-F61CE72224D1}"/>
              </a:ext>
            </a:extLst>
          </p:cNvPr>
          <p:cNvSpPr txBox="1"/>
          <p:nvPr/>
        </p:nvSpPr>
        <p:spPr>
          <a:xfrm>
            <a:off x="394825" y="1905215"/>
            <a:ext cx="14412811" cy="8402300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Anglo-Saxon, Norse, and Celtic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Archaeology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Architecture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Asian and Middle Eastern Studies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Chemical Engineering &amp; Biotechnology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Classics (3- &amp; 4-year options)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Computer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Design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Economics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Engineering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English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Geography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600" dirty="0"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600" dirty="0"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600" dirty="0"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600" dirty="0"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Politics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of 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Human, Social, and Political Sciences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Land Economy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Law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Linguistics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Medicine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Modern and Medieval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Natural Sciences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Philosophy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Psychological and Behavioural Sciences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Theology, Religion, and Philosophy of Religion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Veterinary Medicine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C72F15-72A4-98B8-713E-8DCA44C78227}"/>
              </a:ext>
            </a:extLst>
          </p:cNvPr>
          <p:cNvSpPr txBox="1"/>
          <p:nvPr/>
        </p:nvSpPr>
        <p:spPr>
          <a:xfrm>
            <a:off x="14566232" y="8786748"/>
            <a:ext cx="61020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3200" b="0" i="0" u="none" strike="noStrike" kern="1200" cap="all" spc="2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+mj-cs"/>
              </a:rPr>
              <a:t>A*AA – A*A*A</a:t>
            </a:r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90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2286000" y="0"/>
            <a:ext cx="11367881" cy="13519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4800" dirty="0">
                <a:solidFill>
                  <a:srgbClr val="EF7B54"/>
                </a:solidFill>
                <a:latin typeface="Arial" panose="020B0604020202020204" pitchFamily="34" charset="0"/>
              </a:rPr>
              <a:t>What can you study? University of Oxford</a:t>
            </a:r>
          </a:p>
        </p:txBody>
      </p:sp>
      <p:pic>
        <p:nvPicPr>
          <p:cNvPr id="25" name="Picture 4" descr="About the logo | University of Cambridge">
            <a:extLst>
              <a:ext uri="{FF2B5EF4-FFF2-40B4-BE49-F238E27FC236}">
                <a16:creationId xmlns:a16="http://schemas.microsoft.com/office/drawing/2014/main" id="{A1CF0ECC-06C0-4152-A524-039E4F0D5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University of Oxford visual identity - Fonts In Use">
            <a:extLst>
              <a:ext uri="{FF2B5EF4-FFF2-40B4-BE49-F238E27FC236}">
                <a16:creationId xmlns:a16="http://schemas.microsoft.com/office/drawing/2014/main" id="{088B8C0B-F564-4D36-9C44-2171A00D0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D6C72F15-72A4-98B8-713E-8DCA44C78227}"/>
              </a:ext>
            </a:extLst>
          </p:cNvPr>
          <p:cNvSpPr txBox="1"/>
          <p:nvPr/>
        </p:nvSpPr>
        <p:spPr>
          <a:xfrm>
            <a:off x="14566232" y="8786748"/>
            <a:ext cx="61020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3200" b="0" i="0" u="none" strike="noStrike" kern="1200" cap="all" spc="2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+mj-cs"/>
              </a:rPr>
              <a:t>A*A*A-AAA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888B64-6C06-3BB8-C9D6-F61CE72224D1}"/>
              </a:ext>
            </a:extLst>
          </p:cNvPr>
          <p:cNvSpPr txBox="1"/>
          <p:nvPr/>
        </p:nvSpPr>
        <p:spPr>
          <a:xfrm>
            <a:off x="457200" y="1448079"/>
            <a:ext cx="14510963" cy="7109639"/>
          </a:xfrm>
          <a:prstGeom prst="rect">
            <a:avLst/>
          </a:prstGeom>
          <a:noFill/>
        </p:spPr>
        <p:txBody>
          <a:bodyPr wrap="square" numCol="3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Archaeology and Anthropology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Asian and Middle Eastern Studies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Biochemistry (Molecular and Cellular)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Biology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Biomedical Sciences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Chemistry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Classical Archaeology and Ancient 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Classics and English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Classics and 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Classics and Asian and Middle Eastern Studies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Computer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Computer Science and Philosophy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Earth Sciences (Geology)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Economics and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Engineering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English Language and Literature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English and 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European and Middle Eastern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Fine 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Geography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(Ancient and Modern)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Economics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English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and Politics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History of 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Human Sciences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Law (Jurisprudence)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Materials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Mathematics and Computer Science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Mathematics and Philosophy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Mathematics and Statistics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Medicine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Modern Languages and Linguistics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Philosophy and Modern Languages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Philosophy, Politics and Economics (PPE)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Philosophy and Theology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Physics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Physics and Philosophy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Psychology (Experimental)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Psychology, Philosophy and Linguistics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Religion and Asian and Middle Eastern Studies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Theology and Religion</a:t>
            </a:r>
          </a:p>
        </p:txBody>
      </p:sp>
    </p:spTree>
    <p:extLst>
      <p:ext uri="{BB962C8B-B14F-4D97-AF65-F5344CB8AC3E}">
        <p14:creationId xmlns:p14="http://schemas.microsoft.com/office/powerpoint/2010/main" val="3963086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73814" y="3107158"/>
            <a:ext cx="5457195" cy="1384914"/>
            <a:chOff x="0" y="0"/>
            <a:chExt cx="575206" cy="1459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794863" y="3107158"/>
            <a:ext cx="5457195" cy="1463887"/>
            <a:chOff x="0" y="0"/>
            <a:chExt cx="575206" cy="1542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5206" cy="154298"/>
            </a:xfrm>
            <a:custGeom>
              <a:avLst/>
              <a:gdLst/>
              <a:ahLst/>
              <a:cxnLst/>
              <a:rect l="l" t="t" r="r" b="b"/>
              <a:pathLst>
                <a:path w="575206" h="154298">
                  <a:moveTo>
                    <a:pt x="0" y="0"/>
                  </a:moveTo>
                  <a:lnTo>
                    <a:pt x="575206" y="0"/>
                  </a:lnTo>
                  <a:lnTo>
                    <a:pt x="575206" y="154298"/>
                  </a:lnTo>
                  <a:lnTo>
                    <a:pt x="0" y="154298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73814" y="4828220"/>
            <a:ext cx="5457195" cy="1384914"/>
            <a:chOff x="0" y="0"/>
            <a:chExt cx="575206" cy="14597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794863" y="4828220"/>
            <a:ext cx="5457195" cy="1463887"/>
            <a:chOff x="0" y="0"/>
            <a:chExt cx="575206" cy="15429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154298"/>
            </a:xfrm>
            <a:custGeom>
              <a:avLst/>
              <a:gdLst/>
              <a:ahLst/>
              <a:cxnLst/>
              <a:rect l="l" t="t" r="r" b="b"/>
              <a:pathLst>
                <a:path w="575206" h="154298">
                  <a:moveTo>
                    <a:pt x="0" y="0"/>
                  </a:moveTo>
                  <a:lnTo>
                    <a:pt x="575206" y="0"/>
                  </a:lnTo>
                  <a:lnTo>
                    <a:pt x="575206" y="154298"/>
                  </a:lnTo>
                  <a:lnTo>
                    <a:pt x="0" y="154298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3850881" y="6711207"/>
            <a:ext cx="8024109" cy="2036339"/>
            <a:chOff x="0" y="0"/>
            <a:chExt cx="575206" cy="145974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304800" y="848177"/>
            <a:ext cx="13349081" cy="14745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CHOOSING A COLLEGE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898415" y="3029678"/>
            <a:ext cx="4607991" cy="1310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Arial" panose="020B0604020202020204" pitchFamily="34" charset="0"/>
              </a:rPr>
              <a:t>Size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219465" y="3029678"/>
            <a:ext cx="4607991" cy="1310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Arial" panose="020B0604020202020204" pitchFamily="34" charset="0"/>
              </a:rPr>
              <a:t>Age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898415" y="4742606"/>
            <a:ext cx="4607991" cy="1310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Arial" panose="020B0604020202020204" pitchFamily="34" charset="0"/>
              </a:rPr>
              <a:t>Location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219465" y="4750740"/>
            <a:ext cx="4607991" cy="1310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850882" y="6802277"/>
            <a:ext cx="8024108" cy="17168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dirty="0">
                <a:solidFill>
                  <a:srgbClr val="000000"/>
                </a:solidFill>
                <a:latin typeface="Arial" panose="020B0604020202020204" pitchFamily="34" charset="0"/>
              </a:rPr>
              <a:t>Do you feel comfortable there? Does it feel 'homely?</a:t>
            </a:r>
          </a:p>
        </p:txBody>
      </p:sp>
      <p:pic>
        <p:nvPicPr>
          <p:cNvPr id="27" name="Picture 4" descr="About the logo | University of Cambridge">
            <a:extLst>
              <a:ext uri="{FF2B5EF4-FFF2-40B4-BE49-F238E27FC236}">
                <a16:creationId xmlns:a16="http://schemas.microsoft.com/office/drawing/2014/main" id="{4EEC416C-9A98-4BAF-B1B9-8B33C8D8F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University of Oxford visual identity - Fonts In Use">
            <a:extLst>
              <a:ext uri="{FF2B5EF4-FFF2-40B4-BE49-F238E27FC236}">
                <a16:creationId xmlns:a16="http://schemas.microsoft.com/office/drawing/2014/main" id="{B2386D24-F6E9-4596-9F66-EF9A305F7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3614919"/>
            <a:ext cx="5457195" cy="1384914"/>
            <a:chOff x="0" y="0"/>
            <a:chExt cx="575206" cy="1459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28700" y="5248649"/>
            <a:ext cx="5457195" cy="1463887"/>
            <a:chOff x="0" y="0"/>
            <a:chExt cx="575206" cy="15429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5206" cy="154298"/>
            </a:xfrm>
            <a:custGeom>
              <a:avLst/>
              <a:gdLst/>
              <a:ahLst/>
              <a:cxnLst/>
              <a:rect l="l" t="t" r="r" b="b"/>
              <a:pathLst>
                <a:path w="575206" h="154298">
                  <a:moveTo>
                    <a:pt x="0" y="0"/>
                  </a:moveTo>
                  <a:lnTo>
                    <a:pt x="575206" y="0"/>
                  </a:lnTo>
                  <a:lnTo>
                    <a:pt x="575206" y="154298"/>
                  </a:lnTo>
                  <a:lnTo>
                    <a:pt x="0" y="154298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028700" y="6960186"/>
            <a:ext cx="5457195" cy="1463887"/>
            <a:chOff x="0" y="0"/>
            <a:chExt cx="575206" cy="15429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5206" cy="154298"/>
            </a:xfrm>
            <a:custGeom>
              <a:avLst/>
              <a:gdLst/>
              <a:ahLst/>
              <a:cxnLst/>
              <a:rect l="l" t="t" r="r" b="b"/>
              <a:pathLst>
                <a:path w="575206" h="154298">
                  <a:moveTo>
                    <a:pt x="0" y="0"/>
                  </a:moveTo>
                  <a:lnTo>
                    <a:pt x="575206" y="0"/>
                  </a:lnTo>
                  <a:lnTo>
                    <a:pt x="575206" y="154298"/>
                  </a:lnTo>
                  <a:lnTo>
                    <a:pt x="0" y="154298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2"/>
          <a:srcRect l="12102" r="13680"/>
          <a:stretch>
            <a:fillRect/>
          </a:stretch>
        </p:blipFill>
        <p:spPr>
          <a:xfrm>
            <a:off x="7298963" y="2741788"/>
            <a:ext cx="9286211" cy="6477608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2071990" y="848177"/>
            <a:ext cx="11581891" cy="30903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CHOOSING A COLLEGE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53302" y="3697681"/>
            <a:ext cx="4607991" cy="9830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dirty="0">
                <a:solidFill>
                  <a:srgbClr val="000000"/>
                </a:solidFill>
                <a:latin typeface="Arial" panose="020B0604020202020204" pitchFamily="34" charset="0"/>
              </a:rPr>
              <a:t>Virtual Tour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53302" y="5390042"/>
            <a:ext cx="4607991" cy="9830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dirty="0">
                <a:solidFill>
                  <a:srgbClr val="000000"/>
                </a:solidFill>
                <a:latin typeface="Arial" panose="020B0604020202020204" pitchFamily="34" charset="0"/>
              </a:rPr>
              <a:t>Webinars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53302" y="7101579"/>
            <a:ext cx="4607991" cy="9830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6000" dirty="0">
                <a:solidFill>
                  <a:srgbClr val="000000"/>
                </a:solidFill>
                <a:latin typeface="Arial" panose="020B0604020202020204" pitchFamily="34" charset="0"/>
              </a:rPr>
              <a:t>Open Days</a:t>
            </a:r>
          </a:p>
        </p:txBody>
      </p:sp>
      <p:pic>
        <p:nvPicPr>
          <p:cNvPr id="20" name="Picture 4" descr="About the logo | University of Cambridge">
            <a:extLst>
              <a:ext uri="{FF2B5EF4-FFF2-40B4-BE49-F238E27FC236}">
                <a16:creationId xmlns:a16="http://schemas.microsoft.com/office/drawing/2014/main" id="{618EC44F-01AF-4929-8B04-31DBDCE72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University of Oxford visual identity - Fonts In Use">
            <a:extLst>
              <a:ext uri="{FF2B5EF4-FFF2-40B4-BE49-F238E27FC236}">
                <a16:creationId xmlns:a16="http://schemas.microsoft.com/office/drawing/2014/main" id="{3EC1B162-3964-453C-930C-DBF419D60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2807070" y="2332656"/>
            <a:ext cx="2698242" cy="2875101"/>
            <a:chOff x="0" y="0"/>
            <a:chExt cx="710648" cy="757228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710648" cy="757228"/>
            </a:xfrm>
            <a:custGeom>
              <a:avLst/>
              <a:gdLst/>
              <a:ahLst/>
              <a:cxnLst/>
              <a:rect l="l" t="t" r="r" b="b"/>
              <a:pathLst>
                <a:path w="710648" h="757228">
                  <a:moveTo>
                    <a:pt x="146332" y="0"/>
                  </a:moveTo>
                  <a:lnTo>
                    <a:pt x="564316" y="0"/>
                  </a:lnTo>
                  <a:cubicBezTo>
                    <a:pt x="645133" y="0"/>
                    <a:pt x="710648" y="65515"/>
                    <a:pt x="710648" y="146332"/>
                  </a:cubicBezTo>
                  <a:lnTo>
                    <a:pt x="710648" y="610897"/>
                  </a:lnTo>
                  <a:cubicBezTo>
                    <a:pt x="710648" y="691713"/>
                    <a:pt x="645133" y="757228"/>
                    <a:pt x="564316" y="757228"/>
                  </a:cubicBezTo>
                  <a:lnTo>
                    <a:pt x="146332" y="757228"/>
                  </a:lnTo>
                  <a:cubicBezTo>
                    <a:pt x="65515" y="757228"/>
                    <a:pt x="0" y="691713"/>
                    <a:pt x="0" y="610897"/>
                  </a:cubicBezTo>
                  <a:lnTo>
                    <a:pt x="0" y="146332"/>
                  </a:lnTo>
                  <a:cubicBezTo>
                    <a:pt x="0" y="65515"/>
                    <a:pt x="65515" y="0"/>
                    <a:pt x="146332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CEBAF9D5-74C7-4DFB-81B3-59BC225013B9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02051825-E9AD-4CEA-B4DF-66868FE16909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347CE1DA-4584-46EB-BB4D-6BD6E2FCF204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F4271F94-3C7F-4F31-9233-D4F3AD5C6EF7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9637DD35-E241-4ABD-B395-B55E9F208E4F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35E53232-54CA-488D-9954-94FB92CDE9E9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0BE598C6-45CB-4365-BC4B-B31DE3A62C94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5ACFA5B5-B8F2-428E-97CB-5062F3F02682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FE9C9B99-CDE6-4FDD-A2B9-5D27DBFA34CF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CE1A71A1-69B6-4D13-A5CA-C32B69E16870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0916443F-D5D9-4299-9252-7C17ACBB427E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90A4DCEF-5987-453A-A9B2-BFF1EF277265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E8CF7B74-90C9-4A40-9FC5-3BB555EA902A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022A1598-DCAD-48A9-ADF8-7C434FCE6FFA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B63D2E8E-B6C1-4223-9F3E-1B79B3C60390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5245D462-FFDB-4609-9018-070AF584414D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BEF35E15-D231-487B-AD32-436F659BD87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5DDFA2F2-7BD0-44CF-9F1A-9E4D5D9149F1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5E4C8D18-FCB1-4843-B68F-24EF24FBC134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F0F15CFD-0714-4333-B6D3-87AB0098A041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94E5087F-2682-4F92-9494-6FE3B9489E81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4B164BC4-2885-4B5D-99E7-393AEEEB5D48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8D1A171E-D781-4EE5-B2A3-A884FCB72492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FC5D5D42-C856-430F-89AF-98347DE84FCC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1552E26E-24C9-4D0A-A48A-8A7E24F9C165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A1AAC58D-6012-4B9B-A2B7-920C94D1A79B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33FCE1FA-DBCD-4037-8020-869148D79855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B623176B-0B51-455E-A07D-209822A23E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DD0851B8-2952-4162-9873-C025163B57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0514C215-AD8C-4FE1-A1A8-FA7501722E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44D3E3AB-0503-4F50-A1FD-AFCACB3162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BEFD7A81-8012-4028-A6D2-6D165AFA70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67281647-06FC-4411-8A08-72C88564F8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1355E166-BB75-4AB0-921F-E2356DEC98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F2BEFA37-BE6F-45EC-9DDF-4F4EB37E723F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646DCB50-0D76-4571-B025-1387248AA6BF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6ECD8C64-C396-41FF-83A3-0BE067DA2702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6BB37455-4E1E-40A9-A1DF-21F1DC11B3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A1EE5744-2B24-4FE6-97AA-740AF290E4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662D43B7-0BCA-4AA0-8C0C-BE5714802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D0BDF64A-D7A7-473E-B186-615710C92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5585519" y="2332656"/>
            <a:ext cx="2606742" cy="2875101"/>
            <a:chOff x="0" y="0"/>
            <a:chExt cx="686549" cy="75722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86549" cy="757228"/>
            </a:xfrm>
            <a:custGeom>
              <a:avLst/>
              <a:gdLst/>
              <a:ahLst/>
              <a:cxnLst/>
              <a:rect l="l" t="t" r="r" b="b"/>
              <a:pathLst>
                <a:path w="686549" h="757228">
                  <a:moveTo>
                    <a:pt x="151468" y="0"/>
                  </a:moveTo>
                  <a:lnTo>
                    <a:pt x="535081" y="0"/>
                  </a:lnTo>
                  <a:cubicBezTo>
                    <a:pt x="618735" y="0"/>
                    <a:pt x="686549" y="67815"/>
                    <a:pt x="686549" y="151468"/>
                  </a:cubicBezTo>
                  <a:lnTo>
                    <a:pt x="686549" y="605760"/>
                  </a:lnTo>
                  <a:cubicBezTo>
                    <a:pt x="686549" y="645932"/>
                    <a:pt x="670591" y="684459"/>
                    <a:pt x="642185" y="712864"/>
                  </a:cubicBezTo>
                  <a:cubicBezTo>
                    <a:pt x="613780" y="741270"/>
                    <a:pt x="575253" y="757228"/>
                    <a:pt x="535081" y="757228"/>
                  </a:cubicBezTo>
                  <a:lnTo>
                    <a:pt x="151468" y="757228"/>
                  </a:lnTo>
                  <a:cubicBezTo>
                    <a:pt x="111296" y="757228"/>
                    <a:pt x="72770" y="741270"/>
                    <a:pt x="44364" y="712864"/>
                  </a:cubicBezTo>
                  <a:cubicBezTo>
                    <a:pt x="15958" y="684459"/>
                    <a:pt x="0" y="645932"/>
                    <a:pt x="0" y="605760"/>
                  </a:cubicBezTo>
                  <a:lnTo>
                    <a:pt x="0" y="151468"/>
                  </a:lnTo>
                  <a:cubicBezTo>
                    <a:pt x="0" y="111296"/>
                    <a:pt x="15958" y="72770"/>
                    <a:pt x="44364" y="44364"/>
                  </a:cubicBezTo>
                  <a:cubicBezTo>
                    <a:pt x="72770" y="15958"/>
                    <a:pt x="111296" y="0"/>
                    <a:pt x="151468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503ED2A8-62B1-4EEE-A193-620D2489D111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847EBD37-DF8F-44C4-B6AC-BD887264CCB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F067A55E-3E22-4F77-9E0A-7ABE5D8C6D87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181C7338-DCD7-43C2-B214-2AC550F64B63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23C0B36F-46DF-4FE3-ABD5-7C4F311FE5AF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E811A8F2-8F49-46C9-B1F3-7B8F07A215EC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2AC7CAE7-167C-4604-BA7E-E6F855FCC62B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0F591C8B-F306-4031-B061-B508B231A10C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EF0F495D-234E-4C4D-AD55-AA3E47BB493F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1B84BED7-75E6-4161-B8B1-5ABE91FA1695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68EAA439-0F7B-49BE-AE32-56C554D178D1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1D204905-004A-42F5-8636-F5631238B33E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BF06F900-DC2E-4304-B979-B969359463D9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D0747819-C3D1-45AA-9885-21B02D014307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CDABDF2C-3AB0-431C-B614-8CD5AEAE4CE3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F1D1D8E0-3994-4388-B5B0-B46EB930BCD4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4FF42245-FC6D-43AD-B17F-4C07808B46F7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6681318F-96DB-478F-9D49-CAA89489A3DB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26B83C54-5A98-4811-A35B-ECEBA06311D5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0A61298D-01AB-48C1-B419-52509A8673E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43F69EED-DC40-4E9E-A288-71D2889A2CA0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E77D8FC8-58BE-45C3-A204-E896A849A806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83915338-6D47-4CCE-8F13-15AA8639B7B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BF1770EE-5E10-4936-A805-3494D795A9ED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7C93291F-AE17-4E1D-81D6-F6C906443807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E51853F4-7E80-47BD-94DA-424FC5CD126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0FA91BE4-6F61-4F11-AEC7-1985931791BA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2F6C11A6-2211-4FC7-8841-F31E996D75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991A4135-5BF1-4B4A-A4F7-01CD07BD75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F840C4CB-156E-4295-B68B-3C4616DE99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63D8CF07-07E1-41C6-AFCC-E544FDE495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07390FAE-9ECD-45C7-95B4-9CD773ECC8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D6AB889C-9423-4EE2-97E8-56A93CB81F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7AD1B108-7AA0-4EEC-A869-F743D316F6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26744365-AF84-4EE9-A01A-302AFF5D98D9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53E0B506-70E2-4918-8DBD-FE3CA1DB7CAF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09712CE3-1248-4408-9F9E-0AD45E5CBBB9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FCEA7EB8-4F24-4228-88E2-2709228D2B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9B99C8D6-7EB5-42AB-BBD7-04AD3202B0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07BC046E-8BC3-4FB3-A7CC-71DA447E9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41E6D573-AAC6-4C23-A3C3-198ACDABB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PERSONAL STATEMENTS</a:t>
            </a:r>
          </a:p>
        </p:txBody>
      </p:sp>
      <p:grpSp>
        <p:nvGrpSpPr>
          <p:cNvPr id="88" name="Group 2">
            <a:extLst>
              <a:ext uri="{FF2B5EF4-FFF2-40B4-BE49-F238E27FC236}">
                <a16:creationId xmlns:a16="http://schemas.microsoft.com/office/drawing/2014/main" id="{82BF007B-08C8-4565-B3F2-E70080A9F4D8}"/>
              </a:ext>
            </a:extLst>
          </p:cNvPr>
          <p:cNvGrpSpPr/>
          <p:nvPr/>
        </p:nvGrpSpPr>
        <p:grpSpPr>
          <a:xfrm>
            <a:off x="1491565" y="3523212"/>
            <a:ext cx="5457195" cy="1384914"/>
            <a:chOff x="0" y="0"/>
            <a:chExt cx="575206" cy="145974"/>
          </a:xfrm>
        </p:grpSpPr>
        <p:sp>
          <p:nvSpPr>
            <p:cNvPr id="89" name="Freeform 3">
              <a:extLst>
                <a:ext uri="{FF2B5EF4-FFF2-40B4-BE49-F238E27FC236}">
                  <a16:creationId xmlns:a16="http://schemas.microsoft.com/office/drawing/2014/main" id="{032D4315-F403-462B-817B-E1DDA0726351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0" name="TextBox 4">
              <a:extLst>
                <a:ext uri="{FF2B5EF4-FFF2-40B4-BE49-F238E27FC236}">
                  <a16:creationId xmlns:a16="http://schemas.microsoft.com/office/drawing/2014/main" id="{DB62FCA4-A0EC-440A-9BFD-D9B6FFC227D0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91" name="TextBox 19">
            <a:extLst>
              <a:ext uri="{FF2B5EF4-FFF2-40B4-BE49-F238E27FC236}">
                <a16:creationId xmlns:a16="http://schemas.microsoft.com/office/drawing/2014/main" id="{BB9FCBAE-2B5D-4767-9F12-A947A75E6B08}"/>
              </a:ext>
            </a:extLst>
          </p:cNvPr>
          <p:cNvSpPr txBox="1"/>
          <p:nvPr/>
        </p:nvSpPr>
        <p:spPr>
          <a:xfrm>
            <a:off x="1942325" y="3519320"/>
            <a:ext cx="4607991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Opportunity to sell yourself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93" name="Group 2">
            <a:extLst>
              <a:ext uri="{FF2B5EF4-FFF2-40B4-BE49-F238E27FC236}">
                <a16:creationId xmlns:a16="http://schemas.microsoft.com/office/drawing/2014/main" id="{8154772F-4EEC-4B12-9798-47663D5B0C03}"/>
              </a:ext>
            </a:extLst>
          </p:cNvPr>
          <p:cNvGrpSpPr/>
          <p:nvPr/>
        </p:nvGrpSpPr>
        <p:grpSpPr>
          <a:xfrm>
            <a:off x="1491565" y="5359964"/>
            <a:ext cx="5457195" cy="1384914"/>
            <a:chOff x="0" y="0"/>
            <a:chExt cx="575206" cy="145974"/>
          </a:xfrm>
        </p:grpSpPr>
        <p:sp>
          <p:nvSpPr>
            <p:cNvPr id="94" name="Freeform 3">
              <a:extLst>
                <a:ext uri="{FF2B5EF4-FFF2-40B4-BE49-F238E27FC236}">
                  <a16:creationId xmlns:a16="http://schemas.microsoft.com/office/drawing/2014/main" id="{EA76C96A-0F70-4033-964E-5294D1D498E8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5" name="TextBox 4">
              <a:extLst>
                <a:ext uri="{FF2B5EF4-FFF2-40B4-BE49-F238E27FC236}">
                  <a16:creationId xmlns:a16="http://schemas.microsoft.com/office/drawing/2014/main" id="{C3F9FC3C-CD8E-4566-8F1D-9D256582875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96" name="TextBox 19">
            <a:extLst>
              <a:ext uri="{FF2B5EF4-FFF2-40B4-BE49-F238E27FC236}">
                <a16:creationId xmlns:a16="http://schemas.microsoft.com/office/drawing/2014/main" id="{1FF7F2B6-59C8-4B9B-B680-6892BE820CE7}"/>
              </a:ext>
            </a:extLst>
          </p:cNvPr>
          <p:cNvSpPr txBox="1"/>
          <p:nvPr/>
        </p:nvSpPr>
        <p:spPr>
          <a:xfrm>
            <a:off x="1926477" y="5363694"/>
            <a:ext cx="4607991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Enthusiasm for subject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97" name="Group 2">
            <a:extLst>
              <a:ext uri="{FF2B5EF4-FFF2-40B4-BE49-F238E27FC236}">
                <a16:creationId xmlns:a16="http://schemas.microsoft.com/office/drawing/2014/main" id="{381C405B-0A0F-4A73-ADB9-1866594F1768}"/>
              </a:ext>
            </a:extLst>
          </p:cNvPr>
          <p:cNvGrpSpPr/>
          <p:nvPr/>
        </p:nvGrpSpPr>
        <p:grpSpPr>
          <a:xfrm>
            <a:off x="3550662" y="7150803"/>
            <a:ext cx="7449993" cy="1384914"/>
            <a:chOff x="0" y="0"/>
            <a:chExt cx="575206" cy="145974"/>
          </a:xfrm>
        </p:grpSpPr>
        <p:sp>
          <p:nvSpPr>
            <p:cNvPr id="98" name="Freeform 3">
              <a:extLst>
                <a:ext uri="{FF2B5EF4-FFF2-40B4-BE49-F238E27FC236}">
                  <a16:creationId xmlns:a16="http://schemas.microsoft.com/office/drawing/2014/main" id="{D0CB6216-D928-43E2-BF32-6182519F6DFB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9" name="TextBox 4">
              <a:extLst>
                <a:ext uri="{FF2B5EF4-FFF2-40B4-BE49-F238E27FC236}">
                  <a16:creationId xmlns:a16="http://schemas.microsoft.com/office/drawing/2014/main" id="{B321B00D-E2B0-436D-9CB2-FFB36718AFD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0" name="TextBox 19">
            <a:extLst>
              <a:ext uri="{FF2B5EF4-FFF2-40B4-BE49-F238E27FC236}">
                <a16:creationId xmlns:a16="http://schemas.microsoft.com/office/drawing/2014/main" id="{E6438FD1-3407-4259-9AD5-AC7367736E9F}"/>
              </a:ext>
            </a:extLst>
          </p:cNvPr>
          <p:cNvSpPr txBox="1"/>
          <p:nvPr/>
        </p:nvSpPr>
        <p:spPr>
          <a:xfrm>
            <a:off x="4060434" y="7102181"/>
            <a:ext cx="6290686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Same form goes to every university you apply to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01" name="Group 2">
            <a:extLst>
              <a:ext uri="{FF2B5EF4-FFF2-40B4-BE49-F238E27FC236}">
                <a16:creationId xmlns:a16="http://schemas.microsoft.com/office/drawing/2014/main" id="{8CF45751-4BFA-429D-9AEB-E6D4AED9EE66}"/>
              </a:ext>
            </a:extLst>
          </p:cNvPr>
          <p:cNvGrpSpPr/>
          <p:nvPr/>
        </p:nvGrpSpPr>
        <p:grpSpPr>
          <a:xfrm>
            <a:off x="8001000" y="3519401"/>
            <a:ext cx="5457195" cy="1384914"/>
            <a:chOff x="0" y="0"/>
            <a:chExt cx="575206" cy="145974"/>
          </a:xfrm>
        </p:grpSpPr>
        <p:sp>
          <p:nvSpPr>
            <p:cNvPr id="102" name="Freeform 3">
              <a:extLst>
                <a:ext uri="{FF2B5EF4-FFF2-40B4-BE49-F238E27FC236}">
                  <a16:creationId xmlns:a16="http://schemas.microsoft.com/office/drawing/2014/main" id="{B5B9B76C-879C-466C-B7E0-4995E4FD7CFE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03" name="TextBox 4">
              <a:extLst>
                <a:ext uri="{FF2B5EF4-FFF2-40B4-BE49-F238E27FC236}">
                  <a16:creationId xmlns:a16="http://schemas.microsoft.com/office/drawing/2014/main" id="{E13691C9-C6D0-4A77-BA55-BFD451386F4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4" name="TextBox 19">
            <a:extLst>
              <a:ext uri="{FF2B5EF4-FFF2-40B4-BE49-F238E27FC236}">
                <a16:creationId xmlns:a16="http://schemas.microsoft.com/office/drawing/2014/main" id="{8FF1E635-2FFF-4E2D-B47B-C23ADC7FA34A}"/>
              </a:ext>
            </a:extLst>
          </p:cNvPr>
          <p:cNvSpPr txBox="1"/>
          <p:nvPr/>
        </p:nvSpPr>
        <p:spPr>
          <a:xfrm>
            <a:off x="8451760" y="3515590"/>
            <a:ext cx="4607991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Suitability for chosen course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05" name="Group 2">
            <a:extLst>
              <a:ext uri="{FF2B5EF4-FFF2-40B4-BE49-F238E27FC236}">
                <a16:creationId xmlns:a16="http://schemas.microsoft.com/office/drawing/2014/main" id="{13B23EF7-D6E7-4194-8CC6-C76859EB7292}"/>
              </a:ext>
            </a:extLst>
          </p:cNvPr>
          <p:cNvGrpSpPr/>
          <p:nvPr/>
        </p:nvGrpSpPr>
        <p:grpSpPr>
          <a:xfrm>
            <a:off x="8001000" y="5356153"/>
            <a:ext cx="5457195" cy="1384914"/>
            <a:chOff x="0" y="0"/>
            <a:chExt cx="575206" cy="145974"/>
          </a:xfrm>
        </p:grpSpPr>
        <p:sp>
          <p:nvSpPr>
            <p:cNvPr id="106" name="Freeform 3">
              <a:extLst>
                <a:ext uri="{FF2B5EF4-FFF2-40B4-BE49-F238E27FC236}">
                  <a16:creationId xmlns:a16="http://schemas.microsoft.com/office/drawing/2014/main" id="{FD916C62-04AC-49FC-A32B-320DDAB66F5D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07" name="TextBox 4">
              <a:extLst>
                <a:ext uri="{FF2B5EF4-FFF2-40B4-BE49-F238E27FC236}">
                  <a16:creationId xmlns:a16="http://schemas.microsoft.com/office/drawing/2014/main" id="{F4A3A911-C2EC-4420-B39C-284A77AF90FA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8" name="TextBox 19">
            <a:extLst>
              <a:ext uri="{FF2B5EF4-FFF2-40B4-BE49-F238E27FC236}">
                <a16:creationId xmlns:a16="http://schemas.microsoft.com/office/drawing/2014/main" id="{377908ED-6F8C-4B4C-910C-9537700B1392}"/>
              </a:ext>
            </a:extLst>
          </p:cNvPr>
          <p:cNvSpPr txBox="1"/>
          <p:nvPr/>
        </p:nvSpPr>
        <p:spPr>
          <a:xfrm>
            <a:off x="8399444" y="5374792"/>
            <a:ext cx="4607991" cy="1382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Exploration of subject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27" name="Picture 4" descr="About the logo | University of Cambridge">
            <a:extLst>
              <a:ext uri="{FF2B5EF4-FFF2-40B4-BE49-F238E27FC236}">
                <a16:creationId xmlns:a16="http://schemas.microsoft.com/office/drawing/2014/main" id="{53944B3F-0296-45A1-8AD5-89CB77952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University of Oxford visual identity - Fonts In Use">
            <a:extLst>
              <a:ext uri="{FF2B5EF4-FFF2-40B4-BE49-F238E27FC236}">
                <a16:creationId xmlns:a16="http://schemas.microsoft.com/office/drawing/2014/main" id="{D596D7F9-8485-476D-BDAD-FE14A1664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306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3">
            <a:extLst>
              <a:ext uri="{FF2B5EF4-FFF2-40B4-BE49-F238E27FC236}">
                <a16:creationId xmlns:a16="http://schemas.microsoft.com/office/drawing/2014/main" id="{B5B9B76C-879C-466C-B7E0-4995E4FD7CFE}"/>
              </a:ext>
            </a:extLst>
          </p:cNvPr>
          <p:cNvSpPr/>
          <p:nvPr/>
        </p:nvSpPr>
        <p:spPr>
          <a:xfrm>
            <a:off x="473084" y="3947706"/>
            <a:ext cx="7961315" cy="2230789"/>
          </a:xfrm>
          <a:custGeom>
            <a:avLst/>
            <a:gdLst/>
            <a:ahLst/>
            <a:cxnLst/>
            <a:rect l="l" t="t" r="r" b="b"/>
            <a:pathLst>
              <a:path w="575206" h="145974">
                <a:moveTo>
                  <a:pt x="0" y="0"/>
                </a:moveTo>
                <a:lnTo>
                  <a:pt x="575206" y="0"/>
                </a:lnTo>
                <a:lnTo>
                  <a:pt x="575206" y="145974"/>
                </a:lnTo>
                <a:lnTo>
                  <a:pt x="0" y="145974"/>
                </a:lnTo>
                <a:close/>
              </a:path>
            </a:pathLst>
          </a:custGeom>
          <a:solidFill>
            <a:srgbClr val="00C2CB"/>
          </a:solidFill>
          <a:ln>
            <a:noFill/>
          </a:ln>
        </p:spPr>
        <p:txBody>
          <a:bodyPr/>
          <a:lstStyle/>
          <a:p>
            <a:endParaRPr lang="en-GB" dirty="0">
              <a:latin typeface="Arial" panose="020B0604020202020204" pitchFamily="34" charset="0"/>
            </a:endParaRPr>
          </a:p>
        </p:txBody>
      </p:sp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0" y="-31306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PERSONAL STATEMENTS</a:t>
            </a:r>
          </a:p>
        </p:txBody>
      </p:sp>
      <p:grpSp>
        <p:nvGrpSpPr>
          <p:cNvPr id="88" name="Group 2">
            <a:extLst>
              <a:ext uri="{FF2B5EF4-FFF2-40B4-BE49-F238E27FC236}">
                <a16:creationId xmlns:a16="http://schemas.microsoft.com/office/drawing/2014/main" id="{82BF007B-08C8-4565-B3F2-E70080A9F4D8}"/>
              </a:ext>
            </a:extLst>
          </p:cNvPr>
          <p:cNvGrpSpPr/>
          <p:nvPr/>
        </p:nvGrpSpPr>
        <p:grpSpPr>
          <a:xfrm>
            <a:off x="9957697" y="6432142"/>
            <a:ext cx="5457195" cy="1384914"/>
            <a:chOff x="0" y="0"/>
            <a:chExt cx="575206" cy="145974"/>
          </a:xfrm>
        </p:grpSpPr>
        <p:sp>
          <p:nvSpPr>
            <p:cNvPr id="89" name="Freeform 3">
              <a:extLst>
                <a:ext uri="{FF2B5EF4-FFF2-40B4-BE49-F238E27FC236}">
                  <a16:creationId xmlns:a16="http://schemas.microsoft.com/office/drawing/2014/main" id="{032D4315-F403-462B-817B-E1DDA0726351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0" name="TextBox 4">
              <a:extLst>
                <a:ext uri="{FF2B5EF4-FFF2-40B4-BE49-F238E27FC236}">
                  <a16:creationId xmlns:a16="http://schemas.microsoft.com/office/drawing/2014/main" id="{DB62FCA4-A0EC-440A-9BFD-D9B6FFC227D0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91" name="TextBox 19">
            <a:extLst>
              <a:ext uri="{FF2B5EF4-FFF2-40B4-BE49-F238E27FC236}">
                <a16:creationId xmlns:a16="http://schemas.microsoft.com/office/drawing/2014/main" id="{BB9FCBAE-2B5D-4767-9F12-A947A75E6B08}"/>
              </a:ext>
            </a:extLst>
          </p:cNvPr>
          <p:cNvSpPr txBox="1"/>
          <p:nvPr/>
        </p:nvSpPr>
        <p:spPr>
          <a:xfrm>
            <a:off x="10539875" y="6437827"/>
            <a:ext cx="4607991" cy="1382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Total 4,000 characters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97" name="Group 2">
            <a:extLst>
              <a:ext uri="{FF2B5EF4-FFF2-40B4-BE49-F238E27FC236}">
                <a16:creationId xmlns:a16="http://schemas.microsoft.com/office/drawing/2014/main" id="{381C405B-0A0F-4A73-ADB9-1866594F1768}"/>
              </a:ext>
            </a:extLst>
          </p:cNvPr>
          <p:cNvGrpSpPr/>
          <p:nvPr/>
        </p:nvGrpSpPr>
        <p:grpSpPr>
          <a:xfrm>
            <a:off x="9853603" y="2562792"/>
            <a:ext cx="6321686" cy="1384914"/>
            <a:chOff x="0" y="0"/>
            <a:chExt cx="575206" cy="145974"/>
          </a:xfrm>
        </p:grpSpPr>
        <p:sp>
          <p:nvSpPr>
            <p:cNvPr id="98" name="Freeform 3">
              <a:extLst>
                <a:ext uri="{FF2B5EF4-FFF2-40B4-BE49-F238E27FC236}">
                  <a16:creationId xmlns:a16="http://schemas.microsoft.com/office/drawing/2014/main" id="{D0CB6216-D928-43E2-BF32-6182519F6DFB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99" name="TextBox 4">
              <a:extLst>
                <a:ext uri="{FF2B5EF4-FFF2-40B4-BE49-F238E27FC236}">
                  <a16:creationId xmlns:a16="http://schemas.microsoft.com/office/drawing/2014/main" id="{B321B00D-E2B0-436D-9CB2-FFB36718AFD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0" name="TextBox 19">
            <a:extLst>
              <a:ext uri="{FF2B5EF4-FFF2-40B4-BE49-F238E27FC236}">
                <a16:creationId xmlns:a16="http://schemas.microsoft.com/office/drawing/2014/main" id="{E6438FD1-3407-4259-9AD5-AC7367736E9F}"/>
              </a:ext>
            </a:extLst>
          </p:cNvPr>
          <p:cNvSpPr txBox="1"/>
          <p:nvPr/>
        </p:nvSpPr>
        <p:spPr>
          <a:xfrm>
            <a:off x="10134155" y="2553320"/>
            <a:ext cx="5670354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Experience beyond the curriculum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01" name="Group 2">
            <a:extLst>
              <a:ext uri="{FF2B5EF4-FFF2-40B4-BE49-F238E27FC236}">
                <a16:creationId xmlns:a16="http://schemas.microsoft.com/office/drawing/2014/main" id="{8CF45751-4BFA-429D-9AEB-E6D4AED9EE66}"/>
              </a:ext>
            </a:extLst>
          </p:cNvPr>
          <p:cNvGrpSpPr/>
          <p:nvPr/>
        </p:nvGrpSpPr>
        <p:grpSpPr>
          <a:xfrm>
            <a:off x="473084" y="1944680"/>
            <a:ext cx="7961315" cy="1558625"/>
            <a:chOff x="0" y="0"/>
            <a:chExt cx="575206" cy="145974"/>
          </a:xfrm>
        </p:grpSpPr>
        <p:sp>
          <p:nvSpPr>
            <p:cNvPr id="102" name="Freeform 3">
              <a:extLst>
                <a:ext uri="{FF2B5EF4-FFF2-40B4-BE49-F238E27FC236}">
                  <a16:creationId xmlns:a16="http://schemas.microsoft.com/office/drawing/2014/main" id="{B5B9B76C-879C-466C-B7E0-4995E4FD7CFE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03" name="TextBox 4">
              <a:extLst>
                <a:ext uri="{FF2B5EF4-FFF2-40B4-BE49-F238E27FC236}">
                  <a16:creationId xmlns:a16="http://schemas.microsoft.com/office/drawing/2014/main" id="{E13691C9-C6D0-4A77-BA55-BFD451386F4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4" name="TextBox 19">
            <a:extLst>
              <a:ext uri="{FF2B5EF4-FFF2-40B4-BE49-F238E27FC236}">
                <a16:creationId xmlns:a16="http://schemas.microsoft.com/office/drawing/2014/main" id="{8FF1E635-2FFF-4E2D-B47B-C23ADC7FA34A}"/>
              </a:ext>
            </a:extLst>
          </p:cNvPr>
          <p:cNvSpPr txBox="1"/>
          <p:nvPr/>
        </p:nvSpPr>
        <p:spPr>
          <a:xfrm>
            <a:off x="498621" y="2280459"/>
            <a:ext cx="7910240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Q1. Why do you want to study this subject?</a:t>
            </a:r>
            <a:endParaRPr lang="en-US" sz="3200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05" name="Group 2">
            <a:extLst>
              <a:ext uri="{FF2B5EF4-FFF2-40B4-BE49-F238E27FC236}">
                <a16:creationId xmlns:a16="http://schemas.microsoft.com/office/drawing/2014/main" id="{13B23EF7-D6E7-4194-8CC6-C76859EB7292}"/>
              </a:ext>
            </a:extLst>
          </p:cNvPr>
          <p:cNvGrpSpPr/>
          <p:nvPr/>
        </p:nvGrpSpPr>
        <p:grpSpPr>
          <a:xfrm>
            <a:off x="9853602" y="4482060"/>
            <a:ext cx="5457195" cy="1384914"/>
            <a:chOff x="0" y="0"/>
            <a:chExt cx="575206" cy="145974"/>
          </a:xfrm>
        </p:grpSpPr>
        <p:sp>
          <p:nvSpPr>
            <p:cNvPr id="106" name="Freeform 3">
              <a:extLst>
                <a:ext uri="{FF2B5EF4-FFF2-40B4-BE49-F238E27FC236}">
                  <a16:creationId xmlns:a16="http://schemas.microsoft.com/office/drawing/2014/main" id="{FD916C62-04AC-49FC-A32B-320DDAB66F5D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07" name="TextBox 4">
              <a:extLst>
                <a:ext uri="{FF2B5EF4-FFF2-40B4-BE49-F238E27FC236}">
                  <a16:creationId xmlns:a16="http://schemas.microsoft.com/office/drawing/2014/main" id="{F4A3A911-C2EC-4420-B39C-284A77AF90FA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08" name="TextBox 19">
            <a:extLst>
              <a:ext uri="{FF2B5EF4-FFF2-40B4-BE49-F238E27FC236}">
                <a16:creationId xmlns:a16="http://schemas.microsoft.com/office/drawing/2014/main" id="{377908ED-6F8C-4B4C-910C-9537700B1392}"/>
              </a:ext>
            </a:extLst>
          </p:cNvPr>
          <p:cNvSpPr txBox="1"/>
          <p:nvPr/>
        </p:nvSpPr>
        <p:spPr>
          <a:xfrm>
            <a:off x="10543504" y="4503402"/>
            <a:ext cx="4607991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Areas of particular interest</a:t>
            </a:r>
            <a:endParaRPr lang="en-US" sz="3999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27" name="Picture 4" descr="About the logo | University of Cambridge">
            <a:extLst>
              <a:ext uri="{FF2B5EF4-FFF2-40B4-BE49-F238E27FC236}">
                <a16:creationId xmlns:a16="http://schemas.microsoft.com/office/drawing/2014/main" id="{0DAD15E9-3629-4499-968F-B2D7C4C13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University of Oxford visual identity - Fonts In Use">
            <a:extLst>
              <a:ext uri="{FF2B5EF4-FFF2-40B4-BE49-F238E27FC236}">
                <a16:creationId xmlns:a16="http://schemas.microsoft.com/office/drawing/2014/main" id="{7770C19D-6BC4-4E91-929D-C07A21755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19">
            <a:extLst>
              <a:ext uri="{FF2B5EF4-FFF2-40B4-BE49-F238E27FC236}">
                <a16:creationId xmlns:a16="http://schemas.microsoft.com/office/drawing/2014/main" id="{8FF1E635-2FFF-4E2D-B47B-C23ADC7FA34A}"/>
              </a:ext>
            </a:extLst>
          </p:cNvPr>
          <p:cNvSpPr txBox="1"/>
          <p:nvPr/>
        </p:nvSpPr>
        <p:spPr>
          <a:xfrm>
            <a:off x="351847" y="3995370"/>
            <a:ext cx="8010483" cy="2068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Q2 How have your qualifications and </a:t>
            </a:r>
          </a:p>
          <a:p>
            <a:pPr algn="ctr">
              <a:lnSpc>
                <a:spcPts val="5599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studies helped you to prepare </a:t>
            </a:r>
          </a:p>
          <a:p>
            <a:pPr algn="ctr">
              <a:lnSpc>
                <a:spcPts val="5599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for this course or subject?</a:t>
            </a:r>
            <a:endParaRPr lang="en-US" sz="3200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Freeform 3">
            <a:extLst>
              <a:ext uri="{FF2B5EF4-FFF2-40B4-BE49-F238E27FC236}">
                <a16:creationId xmlns:a16="http://schemas.microsoft.com/office/drawing/2014/main" id="{B5B9B76C-879C-466C-B7E0-4995E4FD7CFE}"/>
              </a:ext>
            </a:extLst>
          </p:cNvPr>
          <p:cNvSpPr/>
          <p:nvPr/>
        </p:nvSpPr>
        <p:spPr>
          <a:xfrm>
            <a:off x="423916" y="6551129"/>
            <a:ext cx="8010483" cy="2056631"/>
          </a:xfrm>
          <a:custGeom>
            <a:avLst/>
            <a:gdLst/>
            <a:ahLst/>
            <a:cxnLst/>
            <a:rect l="l" t="t" r="r" b="b"/>
            <a:pathLst>
              <a:path w="575206" h="145974">
                <a:moveTo>
                  <a:pt x="0" y="0"/>
                </a:moveTo>
                <a:lnTo>
                  <a:pt x="575206" y="0"/>
                </a:lnTo>
                <a:lnTo>
                  <a:pt x="575206" y="145974"/>
                </a:lnTo>
                <a:lnTo>
                  <a:pt x="0" y="145974"/>
                </a:lnTo>
                <a:close/>
              </a:path>
            </a:pathLst>
          </a:custGeom>
          <a:solidFill>
            <a:srgbClr val="00C2CB"/>
          </a:solidFill>
          <a:ln>
            <a:noFill/>
          </a:ln>
        </p:spPr>
        <p:txBody>
          <a:bodyPr/>
          <a:lstStyle/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32" name="TextBox 19">
            <a:extLst>
              <a:ext uri="{FF2B5EF4-FFF2-40B4-BE49-F238E27FC236}">
                <a16:creationId xmlns:a16="http://schemas.microsoft.com/office/drawing/2014/main" id="{8FF1E635-2FFF-4E2D-B47B-C23ADC7FA34A}"/>
              </a:ext>
            </a:extLst>
          </p:cNvPr>
          <p:cNvSpPr txBox="1"/>
          <p:nvPr/>
        </p:nvSpPr>
        <p:spPr>
          <a:xfrm>
            <a:off x="708267" y="6539437"/>
            <a:ext cx="7445133" cy="2068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Q3 What else have you done to prepare outside of education, and why are these experiences useful?</a:t>
            </a:r>
            <a:endParaRPr lang="en-US" sz="3200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44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100" grpId="0"/>
      <p:bldP spid="104" grpId="0"/>
      <p:bldP spid="108" grpId="0"/>
      <p:bldP spid="29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49808859-DCC8-046C-14F1-C8839143A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887186"/>
            <a:ext cx="15773400" cy="742950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Tips for supercurriculars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DB21454-061E-617B-41AE-2FD772B8D5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61909" y="2307554"/>
            <a:ext cx="6565403" cy="633548"/>
          </a:xfrm>
        </p:spPr>
        <p:txBody>
          <a:bodyPr/>
          <a:lstStyle/>
          <a:p>
            <a:r>
              <a:rPr lang="en-GB" dirty="0"/>
              <a:t>Finding inspiration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0050A6-8CA3-D8C6-FAF1-2E885F1E9E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25482" y="2941102"/>
            <a:ext cx="7100849" cy="4988585"/>
          </a:xfrm>
        </p:spPr>
        <p:txBody>
          <a:bodyPr>
            <a:normAutofit fontScale="92500"/>
          </a:bodyPr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Look at course content and outlines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Are there suggested resources?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What do you want to delve deeper on from school?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What does school not teach – explore that!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Remember you don’t need to cover everything 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STEM &amp; Social Sciences – don’t neglect logical and mathematical thinking, scientific problem solving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3C5719C-0839-5638-4969-15B559C545E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915733" y="2307553"/>
            <a:ext cx="6565403" cy="633548"/>
          </a:xfrm>
        </p:spPr>
        <p:txBody>
          <a:bodyPr/>
          <a:lstStyle/>
          <a:p>
            <a:r>
              <a:rPr lang="en-GB" dirty="0"/>
              <a:t>Reflection is key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A9E0C21-26B0-4C3B-8706-B50A8CD1B95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916454" y="2941100"/>
            <a:ext cx="6564735" cy="4347194"/>
          </a:xfrm>
        </p:spPr>
        <p:txBody>
          <a:bodyPr/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Keep a log of what you do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Who, what, links, brief summary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What did you learn? Surprising? Interesting? Disagree? Challenging?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Find links – contrasts, comparisons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What do *you* think?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GB" dirty="0"/>
              <a:t>Discuss with others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659327-C380-1F30-F3AB-1D6FDCFF3118}"/>
              </a:ext>
            </a:extLst>
          </p:cNvPr>
          <p:cNvSpPr txBox="1"/>
          <p:nvPr/>
        </p:nvSpPr>
        <p:spPr>
          <a:xfrm>
            <a:off x="9761673" y="7457006"/>
            <a:ext cx="816501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700" cap="all" spc="300" dirty="0">
                <a:solidFill>
                  <a:srgbClr val="FFFFFF"/>
                </a:solidFill>
                <a:latin typeface="Arial" panose="020B0604020202020204" pitchFamily="34" charset="0"/>
              </a:rPr>
              <a:t>It’s about who can best reflect on academic ideas and experiences – not who has the most ‘impressive’ activities</a:t>
            </a:r>
            <a:endParaRPr lang="en-GB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48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8151398" y="2332656"/>
            <a:ext cx="2530115" cy="2875101"/>
            <a:chOff x="0" y="0"/>
            <a:chExt cx="666368" cy="75722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66368" cy="757228"/>
            </a:xfrm>
            <a:custGeom>
              <a:avLst/>
              <a:gdLst/>
              <a:ahLst/>
              <a:cxnLst/>
              <a:rect l="l" t="t" r="r" b="b"/>
              <a:pathLst>
                <a:path w="666368" h="757228">
                  <a:moveTo>
                    <a:pt x="156055" y="0"/>
                  </a:moveTo>
                  <a:lnTo>
                    <a:pt x="510313" y="0"/>
                  </a:lnTo>
                  <a:cubicBezTo>
                    <a:pt x="551701" y="0"/>
                    <a:pt x="591394" y="16441"/>
                    <a:pt x="620660" y="45708"/>
                  </a:cubicBezTo>
                  <a:cubicBezTo>
                    <a:pt x="649926" y="74974"/>
                    <a:pt x="666368" y="114667"/>
                    <a:pt x="666368" y="156055"/>
                  </a:cubicBezTo>
                  <a:lnTo>
                    <a:pt x="666368" y="601173"/>
                  </a:lnTo>
                  <a:cubicBezTo>
                    <a:pt x="666368" y="687360"/>
                    <a:pt x="596499" y="757228"/>
                    <a:pt x="510313" y="757228"/>
                  </a:cubicBezTo>
                  <a:lnTo>
                    <a:pt x="156055" y="757228"/>
                  </a:lnTo>
                  <a:cubicBezTo>
                    <a:pt x="114667" y="757228"/>
                    <a:pt x="74974" y="740787"/>
                    <a:pt x="45708" y="711521"/>
                  </a:cubicBezTo>
                  <a:cubicBezTo>
                    <a:pt x="16441" y="682255"/>
                    <a:pt x="0" y="642561"/>
                    <a:pt x="0" y="601173"/>
                  </a:cubicBezTo>
                  <a:lnTo>
                    <a:pt x="0" y="156055"/>
                  </a:lnTo>
                  <a:cubicBezTo>
                    <a:pt x="0" y="114667"/>
                    <a:pt x="16441" y="74974"/>
                    <a:pt x="45708" y="45708"/>
                  </a:cubicBezTo>
                  <a:cubicBezTo>
                    <a:pt x="74974" y="16441"/>
                    <a:pt x="114667" y="0"/>
                    <a:pt x="156055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D476C37F-B3CE-4211-855A-355F37046819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B2831F68-C9AA-4DA9-89E3-741CD0DA06A9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FFCF121A-3B61-4DD0-814B-E94F6972581C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55DDF2F4-6D8D-4FA4-97CE-5753EBF42588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7223B133-2BCF-418F-9321-32CA6EF9B4B7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5551A618-D3CD-49E2-9FF8-FB22E1114375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283A4E4D-8EE9-4D5E-BA53-E913155E7DD3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EB0611B0-DF19-4220-917B-6B5CCFA71192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89795EE6-252A-4D0D-9ED0-F122795C8648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C6247F8E-F44A-49A5-B0B2-D56AD7032958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1E39424F-B3E3-42E0-897D-39060837D0FF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1F7E136F-3BF6-4844-BCEC-4FECA80CADCD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B90D2313-FEF1-4268-AE3C-13048CE8E414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AD7BA296-F6CB-4AC0-A222-3AA375C0EAB5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6D685387-8DD7-429C-8156-E96A72EBA79F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8A00B1A8-4E06-41DB-87CF-CE367655B1A1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1974326A-C4CD-47BC-81DF-D3F96D59B82B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DB4C698A-507E-408D-9252-48B775655F82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656E8138-34DC-48CF-ADBB-B1F10A291FD5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48655012-F448-4575-A1EE-F77D7302BD1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60C63E52-29B4-4150-9418-23A8E7AA4E66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E3A7A2BA-BD3F-4088-AEC4-00786D8614E0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7D15FA8D-316D-4530-8A8C-FC5069D55F7A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194E4B28-417B-4FE2-9422-20CB358396B9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B5D1A733-F383-4BFF-8F88-99D41BE0AEF1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E783882A-3849-4991-ABFE-3D291178CB14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6D160EAE-75E8-4EF4-850D-71DCD8E6EFE9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A31335E6-BDC2-4524-93F9-9CE697735E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C3E39D81-1877-4178-9E2C-71E2C0BF80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3E6777FB-46FC-4F79-9302-76BB8828BC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BDAA08E9-0B58-4DD3-9157-374667A4A8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016D0FB5-3206-4918-A107-7D2D0BD9B5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1EAE48AD-0707-4DA1-B584-4EACC8FD44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374D0A0C-F186-40FF-94A9-CF694904A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F57EE287-0ECA-4CA8-BD20-ABED98416245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9CC9D662-622A-44A2-8759-DCE40C6162EB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8C3984C0-67D2-4AF9-958C-9A8B2581C15C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8BF9BFA0-45AC-4A96-9C47-69EE0E6467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D9AB81A8-B449-4FB9-AECA-B92590EBDB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3369CF23-74D5-40B7-8E17-56C8BAE58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BDF5D0D7-D8AB-4D20-92D2-2CE3EA301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0655421" y="2334669"/>
            <a:ext cx="2663542" cy="2875101"/>
            <a:chOff x="0" y="0"/>
            <a:chExt cx="701509" cy="75722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01509" cy="757228"/>
            </a:xfrm>
            <a:custGeom>
              <a:avLst/>
              <a:gdLst/>
              <a:ahLst/>
              <a:cxnLst/>
              <a:rect l="l" t="t" r="r" b="b"/>
              <a:pathLst>
                <a:path w="701509" h="757228">
                  <a:moveTo>
                    <a:pt x="148238" y="0"/>
                  </a:moveTo>
                  <a:lnTo>
                    <a:pt x="553271" y="0"/>
                  </a:lnTo>
                  <a:cubicBezTo>
                    <a:pt x="592586" y="0"/>
                    <a:pt x="630291" y="15618"/>
                    <a:pt x="658091" y="43418"/>
                  </a:cubicBezTo>
                  <a:cubicBezTo>
                    <a:pt x="685891" y="71218"/>
                    <a:pt x="701509" y="108923"/>
                    <a:pt x="701509" y="148238"/>
                  </a:cubicBezTo>
                  <a:lnTo>
                    <a:pt x="701509" y="608990"/>
                  </a:lnTo>
                  <a:cubicBezTo>
                    <a:pt x="701509" y="648305"/>
                    <a:pt x="685891" y="686010"/>
                    <a:pt x="658091" y="713810"/>
                  </a:cubicBezTo>
                  <a:cubicBezTo>
                    <a:pt x="630291" y="741610"/>
                    <a:pt x="592586" y="757228"/>
                    <a:pt x="553271" y="757228"/>
                  </a:cubicBezTo>
                  <a:lnTo>
                    <a:pt x="148238" y="757228"/>
                  </a:lnTo>
                  <a:cubicBezTo>
                    <a:pt x="108923" y="757228"/>
                    <a:pt x="71218" y="741610"/>
                    <a:pt x="43418" y="713810"/>
                  </a:cubicBezTo>
                  <a:cubicBezTo>
                    <a:pt x="15618" y="686010"/>
                    <a:pt x="0" y="648305"/>
                    <a:pt x="0" y="608990"/>
                  </a:cubicBezTo>
                  <a:lnTo>
                    <a:pt x="0" y="148238"/>
                  </a:lnTo>
                  <a:cubicBezTo>
                    <a:pt x="0" y="108923"/>
                    <a:pt x="15618" y="71218"/>
                    <a:pt x="43418" y="43418"/>
                  </a:cubicBezTo>
                  <a:cubicBezTo>
                    <a:pt x="71218" y="15618"/>
                    <a:pt x="108923" y="0"/>
                    <a:pt x="148238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E652225B-20AE-4CE9-A11D-B6BDDEAD4836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2DD2E14D-18C8-4C0D-9977-0499EB4F0DC5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DDFB8F8A-7AB5-4320-9223-9F13023E8516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66FBABCF-2389-4D4B-809B-B6AB770E1A5D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CA0FC0CF-29B1-4FF1-933F-A96081643299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6EB60CF7-ACBF-4D11-966B-E9B536E0ABE6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E81C6D48-7897-433E-8136-38C1A748086D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22EEDD20-6548-49B0-8F38-ABD3B7F8A98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D7EA53FB-FAB1-4F8C-A402-80D850E26381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48FF3162-9087-43A5-A028-E73CC12C515E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94198984-DBB5-4D3E-9324-02D532F0E3FA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6D3A1A24-93B9-4DD1-B387-86FC2F58B018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9C6E2EA8-C9AB-4D19-9633-687A63B21DFA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D55E9996-D234-4AD8-8D94-77A286D7596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EC230ABD-FFBC-4F09-9293-C60F1C56F5A5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11F4B5FF-E3F1-4AAB-97F6-ACCEE1ABCD0D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763276F5-4AE2-44A4-A531-AE58399BD39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41E62418-35B0-4C16-B9DE-178888A97D52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E204C59F-1D37-41B0-B470-C23B05662ADF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D38DD090-D1F6-47B3-B23A-78616F917322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675D6F97-CEA1-47BF-B832-5FDA6DB58ACD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D734146A-D552-4DEB-A8C1-E9863C01F3F9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76EBC262-5B33-45DD-832C-1F206EFFB51B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2CB35D8B-464F-48B9-97B6-10D1BA7BFA4F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BB9BC268-27D3-44D9-8850-9590E4A1409C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265E4459-BA21-4D7F-BF11-2EB70AA0A95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44149D16-39CD-49C4-B789-AD54F202BEC8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711991C2-683A-4D1F-8290-FE643459F4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A3D4D19D-CD6C-4B15-A963-B40A9B4B90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36F32A63-5FBB-4783-8775-453755648A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A3E48C13-DD41-42D3-A12C-D9D09C4A0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B30188BE-A499-452D-9FF5-766535D7BE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7B0BC116-4C80-4715-979E-5332796EF9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38D558A2-C8A4-4492-AF5B-B7B5BF6270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CA15D352-6D5E-4FFD-97A1-B48F40769894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8C39166C-9D06-4DFB-A758-621BA38CADE2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31DC3B7C-F6D1-437A-A145-13779DF60343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7008E9ED-9D2B-40E8-9B4C-76B44CB6FE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95924323-9729-4E80-B0DF-B8385ED0E0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37FD09C5-B77F-4E6F-93C9-C388FA45F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B576BF5B-DFE7-4B6E-8570-41AA4D18A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4306075" y="235417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438310" y="38828"/>
            <a:ext cx="12849251" cy="1452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7500" dirty="0">
                <a:solidFill>
                  <a:srgbClr val="EF7B54"/>
                </a:solidFill>
                <a:latin typeface="Arial" panose="020B0604020202020204" pitchFamily="34" charset="0"/>
              </a:rPr>
              <a:t> ASSESSMENTS: OXFORD</a:t>
            </a:r>
          </a:p>
        </p:txBody>
      </p:sp>
      <p:pic>
        <p:nvPicPr>
          <p:cNvPr id="23" name="Picture 4" descr="About the logo | University of Cambridge">
            <a:extLst>
              <a:ext uri="{FF2B5EF4-FFF2-40B4-BE49-F238E27FC236}">
                <a16:creationId xmlns:a16="http://schemas.microsoft.com/office/drawing/2014/main" id="{B8899E58-74FF-4E4E-8B97-122F75DE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University of Oxford visual identity - Fonts In Use">
            <a:extLst>
              <a:ext uri="{FF2B5EF4-FFF2-40B4-BE49-F238E27FC236}">
                <a16:creationId xmlns:a16="http://schemas.microsoft.com/office/drawing/2014/main" id="{27535B8E-CDBE-421E-AD46-19E60273B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2"/>
          <p:cNvGrpSpPr/>
          <p:nvPr/>
        </p:nvGrpSpPr>
        <p:grpSpPr>
          <a:xfrm>
            <a:off x="685800" y="2332004"/>
            <a:ext cx="6258766" cy="1588334"/>
            <a:chOff x="0" y="0"/>
            <a:chExt cx="575206" cy="145974"/>
          </a:xfrm>
        </p:grpSpPr>
        <p:sp>
          <p:nvSpPr>
            <p:cNvPr id="10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172769" y="2684993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</a:rPr>
              <a:t>LNAT</a:t>
            </a:r>
          </a:p>
        </p:txBody>
      </p:sp>
      <p:pic>
        <p:nvPicPr>
          <p:cNvPr id="1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836304" y="2332004"/>
            <a:ext cx="2661678" cy="951550"/>
          </a:xfrm>
          <a:prstGeom prst="rect">
            <a:avLst/>
          </a:prstGeom>
        </p:spPr>
      </p:pic>
      <p:grpSp>
        <p:nvGrpSpPr>
          <p:cNvPr id="15" name="Group 2"/>
          <p:cNvGrpSpPr/>
          <p:nvPr/>
        </p:nvGrpSpPr>
        <p:grpSpPr>
          <a:xfrm>
            <a:off x="685800" y="4500225"/>
            <a:ext cx="6258766" cy="1588334"/>
            <a:chOff x="0" y="0"/>
            <a:chExt cx="575206" cy="145974"/>
          </a:xfrm>
        </p:grpSpPr>
        <p:sp>
          <p:nvSpPr>
            <p:cNvPr id="16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8" name="TextBox 13"/>
          <p:cNvSpPr txBox="1"/>
          <p:nvPr/>
        </p:nvSpPr>
        <p:spPr>
          <a:xfrm>
            <a:off x="1043941" y="4874854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</a:rPr>
              <a:t>UCAT</a:t>
            </a:r>
          </a:p>
        </p:txBody>
      </p:sp>
      <p:pic>
        <p:nvPicPr>
          <p:cNvPr id="19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921625" y="4592830"/>
            <a:ext cx="2661678" cy="951550"/>
          </a:xfrm>
          <a:prstGeom prst="rect">
            <a:avLst/>
          </a:prstGeom>
        </p:spPr>
      </p:pic>
      <p:grpSp>
        <p:nvGrpSpPr>
          <p:cNvPr id="20" name="Group 2"/>
          <p:cNvGrpSpPr/>
          <p:nvPr/>
        </p:nvGrpSpPr>
        <p:grpSpPr>
          <a:xfrm>
            <a:off x="541732" y="6735076"/>
            <a:ext cx="6258766" cy="1588334"/>
            <a:chOff x="0" y="0"/>
            <a:chExt cx="575206" cy="145974"/>
          </a:xfrm>
        </p:grpSpPr>
        <p:sp>
          <p:nvSpPr>
            <p:cNvPr id="21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5" name="TextBox 13"/>
          <p:cNvSpPr txBox="1"/>
          <p:nvPr/>
        </p:nvSpPr>
        <p:spPr>
          <a:xfrm>
            <a:off x="775568" y="6753237"/>
            <a:ext cx="5284829" cy="157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</a:rPr>
              <a:t>All other Oxford tests</a:t>
            </a:r>
          </a:p>
        </p:txBody>
      </p:sp>
      <p:pic>
        <p:nvPicPr>
          <p:cNvPr id="2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921625" y="6747235"/>
            <a:ext cx="2661678" cy="951550"/>
          </a:xfrm>
          <a:prstGeom prst="rect">
            <a:avLst/>
          </a:prstGeom>
        </p:spPr>
      </p:pic>
      <p:sp>
        <p:nvSpPr>
          <p:cNvPr id="27" name="TextBox 16"/>
          <p:cNvSpPr txBox="1"/>
          <p:nvPr/>
        </p:nvSpPr>
        <p:spPr>
          <a:xfrm>
            <a:off x="8826216" y="2197927"/>
            <a:ext cx="5284829" cy="18851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</a:pPr>
            <a:r>
              <a:rPr lang="en-US" sz="3500" dirty="0">
                <a:solidFill>
                  <a:srgbClr val="000000"/>
                </a:solidFill>
                <a:latin typeface="Arial" panose="020B0604020202020204" pitchFamily="34" charset="0"/>
              </a:rPr>
              <a:t>- Register by mid-Sept. S</a:t>
            </a:r>
            <a:r>
              <a:rPr lang="en-GB" sz="3500" dirty="0">
                <a:solidFill>
                  <a:srgbClr val="000000"/>
                </a:solidFill>
                <a:latin typeface="Arial" panose="020B0604020202020204" pitchFamily="34" charset="0"/>
              </a:rPr>
              <a:t>it the LNAT before, or at the latest on, 15 October.</a:t>
            </a:r>
            <a:endParaRPr lang="en-US" sz="35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8826216" y="4382922"/>
            <a:ext cx="6436974" cy="1840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00"/>
              </a:lnSpc>
            </a:pPr>
            <a:r>
              <a:rPr lang="en-US" sz="3500" dirty="0">
                <a:solidFill>
                  <a:srgbClr val="000000"/>
                </a:solidFill>
                <a:latin typeface="Arial" panose="020B0604020202020204" pitchFamily="34" charset="0"/>
              </a:rPr>
              <a:t>- Mid Sept registration deadline – must sit between July and end Sept. </a:t>
            </a:r>
          </a:p>
        </p:txBody>
      </p:sp>
      <p:sp>
        <p:nvSpPr>
          <p:cNvPr id="30" name="TextBox 18"/>
          <p:cNvSpPr txBox="1"/>
          <p:nvPr/>
        </p:nvSpPr>
        <p:spPr>
          <a:xfrm>
            <a:off x="8583302" y="6434844"/>
            <a:ext cx="7723497" cy="30869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00"/>
              </a:lnSpc>
            </a:pPr>
            <a:r>
              <a:rPr lang="en-US" sz="3500" b="1" dirty="0">
                <a:solidFill>
                  <a:srgbClr val="000000"/>
                </a:solidFill>
                <a:latin typeface="Arial" panose="020B0604020202020204" pitchFamily="34" charset="0"/>
              </a:rPr>
              <a:t>- </a:t>
            </a:r>
            <a:r>
              <a:rPr lang="en-GB" sz="35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  <a:t>All further details including guidance on test dates, registration and booking, and preparation for 2027-entry tests will be available from April 2026</a:t>
            </a:r>
            <a:endParaRPr lang="en-US" sz="35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72497" y="245075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153348" y="43760"/>
            <a:ext cx="13268290" cy="1468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7600" dirty="0">
                <a:solidFill>
                  <a:srgbClr val="EF7B54"/>
                </a:solidFill>
                <a:latin typeface="Arial" panose="020B0604020202020204" pitchFamily="34" charset="0"/>
              </a:rPr>
              <a:t> ASSESSMENTS: OXFORD</a:t>
            </a:r>
          </a:p>
        </p:txBody>
      </p:sp>
      <p:pic>
        <p:nvPicPr>
          <p:cNvPr id="23" name="Picture 4" descr="About the logo | University of Cambridge">
            <a:extLst>
              <a:ext uri="{FF2B5EF4-FFF2-40B4-BE49-F238E27FC236}">
                <a16:creationId xmlns:a16="http://schemas.microsoft.com/office/drawing/2014/main" id="{B8899E58-74FF-4E4E-8B97-122F75DE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University of Oxford visual identity - Fonts In Use">
            <a:extLst>
              <a:ext uri="{FF2B5EF4-FFF2-40B4-BE49-F238E27FC236}">
                <a16:creationId xmlns:a16="http://schemas.microsoft.com/office/drawing/2014/main" id="{27535B8E-CDBE-421E-AD46-19E60273B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2"/>
          <p:cNvGrpSpPr/>
          <p:nvPr/>
        </p:nvGrpSpPr>
        <p:grpSpPr>
          <a:xfrm>
            <a:off x="12062182" y="1199891"/>
            <a:ext cx="6258766" cy="1588334"/>
            <a:chOff x="0" y="0"/>
            <a:chExt cx="575206" cy="145974"/>
          </a:xfrm>
        </p:grpSpPr>
        <p:sp>
          <p:nvSpPr>
            <p:cNvPr id="10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2570334" y="1244081"/>
            <a:ext cx="5284829" cy="157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</a:rPr>
              <a:t>All other Oxford Tests</a:t>
            </a:r>
          </a:p>
        </p:txBody>
      </p:sp>
      <p:pic>
        <p:nvPicPr>
          <p:cNvPr id="1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0938400" flipH="1" flipV="1">
            <a:off x="10039236" y="1547485"/>
            <a:ext cx="2661678" cy="951550"/>
          </a:xfrm>
          <a:prstGeom prst="rect">
            <a:avLst/>
          </a:prstGeom>
        </p:spPr>
      </p:pic>
      <p:sp>
        <p:nvSpPr>
          <p:cNvPr id="27" name="TextBox 16"/>
          <p:cNvSpPr txBox="1"/>
          <p:nvPr/>
        </p:nvSpPr>
        <p:spPr>
          <a:xfrm>
            <a:off x="432837" y="1353755"/>
            <a:ext cx="9485668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 fontAlgn="base"/>
            <a:r>
              <a:rPr lang="en-GB" sz="26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  <a:t>The full list of courses requiring a 2026 UAT-UK admissions test is as follows:</a:t>
            </a:r>
          </a:p>
        </p:txBody>
      </p:sp>
      <p:sp>
        <p:nvSpPr>
          <p:cNvPr id="2" name="TextBox 31">
            <a:extLst>
              <a:ext uri="{FF2B5EF4-FFF2-40B4-BE49-F238E27FC236}">
                <a16:creationId xmlns:a16="http://schemas.microsoft.com/office/drawing/2014/main" id="{101C806E-3ABC-0B81-EBFA-0C742AAF6A2D}"/>
              </a:ext>
            </a:extLst>
          </p:cNvPr>
          <p:cNvSpPr txBox="1"/>
          <p:nvPr/>
        </p:nvSpPr>
        <p:spPr>
          <a:xfrm>
            <a:off x="522494" y="3977926"/>
            <a:ext cx="5932802" cy="54822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endParaRPr lang="en-US" sz="3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FA507D-2D0F-936F-20E1-251A22FDFEB7}"/>
              </a:ext>
            </a:extLst>
          </p:cNvPr>
          <p:cNvSpPr/>
          <p:nvPr/>
        </p:nvSpPr>
        <p:spPr>
          <a:xfrm>
            <a:off x="324938" y="2871897"/>
            <a:ext cx="17658262" cy="613867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53232D82-1D4F-67A2-0242-AD1243F52BC1}"/>
              </a:ext>
            </a:extLst>
          </p:cNvPr>
          <p:cNvSpPr txBox="1"/>
          <p:nvPr/>
        </p:nvSpPr>
        <p:spPr>
          <a:xfrm>
            <a:off x="625113" y="3255749"/>
            <a:ext cx="5961321" cy="258532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ESAT 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Biomedical Sciences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Physics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Physics and Philosophy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  <a:t>Engineering Science </a:t>
            </a:r>
          </a:p>
          <a:p>
            <a:endParaRPr 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Box 16">
            <a:extLst>
              <a:ext uri="{FF2B5EF4-FFF2-40B4-BE49-F238E27FC236}">
                <a16:creationId xmlns:a16="http://schemas.microsoft.com/office/drawing/2014/main" id="{996CB575-7D3A-C8B9-834A-8D663EF71655}"/>
              </a:ext>
            </a:extLst>
          </p:cNvPr>
          <p:cNvSpPr txBox="1"/>
          <p:nvPr/>
        </p:nvSpPr>
        <p:spPr>
          <a:xfrm>
            <a:off x="5374463" y="3232378"/>
            <a:ext cx="5357822" cy="560153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TMUA: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Computer Science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Economics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  <a:t>Computer Science and Philosophy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  <a:t>Mathematics/Mathematics and Statistics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2C2C2C"/>
                </a:solidFill>
                <a:latin typeface="Arial" panose="020B0604020202020204" pitchFamily="34" charset="0"/>
              </a:rPr>
              <a:t>Mathematics and Computer Science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2C2C2C"/>
                </a:solidFill>
                <a:latin typeface="Arial" panose="020B0604020202020204" pitchFamily="34" charset="0"/>
              </a:rPr>
              <a:t>Mathematics and Philosophy</a:t>
            </a:r>
            <a:br>
              <a:rPr lang="en-GB" sz="28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</a:br>
            <a:br>
              <a:rPr lang="en-GB" sz="2800" b="1" i="0" dirty="0">
                <a:solidFill>
                  <a:srgbClr val="2C2C2C"/>
                </a:solidFill>
                <a:effectLst/>
                <a:latin typeface="Arial" panose="020B0604020202020204" pitchFamily="34" charset="0"/>
              </a:rPr>
            </a:br>
            <a:endParaRPr 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54FEA103-EDC8-6B31-DB7D-F7E6C45F61F8}"/>
              </a:ext>
            </a:extLst>
          </p:cNvPr>
          <p:cNvSpPr txBox="1"/>
          <p:nvPr/>
        </p:nvSpPr>
        <p:spPr>
          <a:xfrm>
            <a:off x="10850808" y="3232378"/>
            <a:ext cx="6870115" cy="473975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TARA: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Economics and Management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History and Economics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History and Politics - TARA (still tbc)</a:t>
            </a:r>
            <a:b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Human Sciences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Politics, Philosophy and Economics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Psychology (Experimental)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Psychology, Philosophy and Linguistics</a:t>
            </a:r>
          </a:p>
          <a:p>
            <a:b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126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4342192" y="1946100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5498657" y="3068172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0" y="87253"/>
            <a:ext cx="16840200" cy="14745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8800" dirty="0">
                <a:solidFill>
                  <a:srgbClr val="EF7B54"/>
                </a:solidFill>
                <a:latin typeface="Arial" panose="020B0604020202020204" pitchFamily="34" charset="0"/>
              </a:rPr>
              <a:t> ASSESSMENTS: CAMBRIDGE</a:t>
            </a:r>
          </a:p>
        </p:txBody>
      </p:sp>
      <p:pic>
        <p:nvPicPr>
          <p:cNvPr id="28" name="Picture 4" descr="About the logo | University of Cambridge">
            <a:extLst>
              <a:ext uri="{FF2B5EF4-FFF2-40B4-BE49-F238E27FC236}">
                <a16:creationId xmlns:a16="http://schemas.microsoft.com/office/drawing/2014/main" id="{71FE3AFC-2F99-4325-98A3-8DE0B19F6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University of Oxford visual identity - Fonts In Use">
            <a:extLst>
              <a:ext uri="{FF2B5EF4-FFF2-40B4-BE49-F238E27FC236}">
                <a16:creationId xmlns:a16="http://schemas.microsoft.com/office/drawing/2014/main" id="{FD2E6067-0842-4235-82B9-B168372E6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reeform 6">
            <a:extLst>
              <a:ext uri="{FF2B5EF4-FFF2-40B4-BE49-F238E27FC236}">
                <a16:creationId xmlns:a16="http://schemas.microsoft.com/office/drawing/2014/main" id="{F3DD19EF-491C-54D5-6782-A0B256CD0C2B}"/>
              </a:ext>
            </a:extLst>
          </p:cNvPr>
          <p:cNvSpPr/>
          <p:nvPr/>
        </p:nvSpPr>
        <p:spPr>
          <a:xfrm>
            <a:off x="5311304" y="3902764"/>
            <a:ext cx="5812134" cy="889488"/>
          </a:xfrm>
          <a:custGeom>
            <a:avLst/>
            <a:gdLst/>
            <a:ahLst/>
            <a:cxnLst/>
            <a:rect l="l" t="t" r="r" b="b"/>
            <a:pathLst>
              <a:path w="772404" h="193753">
                <a:moveTo>
                  <a:pt x="0" y="0"/>
                </a:moveTo>
                <a:lnTo>
                  <a:pt x="772404" y="0"/>
                </a:lnTo>
                <a:lnTo>
                  <a:pt x="772404" y="193753"/>
                </a:lnTo>
                <a:lnTo>
                  <a:pt x="0" y="193753"/>
                </a:lnTo>
                <a:close/>
              </a:path>
            </a:pathLst>
          </a:custGeom>
          <a:noFill/>
          <a:ln>
            <a:noFill/>
          </a:ln>
        </p:spPr>
        <p:txBody>
          <a:bodyPr/>
          <a:lstStyle/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E223D6C-B091-55DD-B448-6BCC42EB250B}"/>
              </a:ext>
            </a:extLst>
          </p:cNvPr>
          <p:cNvSpPr/>
          <p:nvPr/>
        </p:nvSpPr>
        <p:spPr>
          <a:xfrm>
            <a:off x="963711" y="2196288"/>
            <a:ext cx="6528670" cy="1261947"/>
          </a:xfrm>
          <a:prstGeom prst="roundRect">
            <a:avLst/>
          </a:prstGeom>
          <a:solidFill>
            <a:srgbClr val="DEEA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11" name="TextBox 31">
            <a:extLst>
              <a:ext uri="{FF2B5EF4-FFF2-40B4-BE49-F238E27FC236}">
                <a16:creationId xmlns:a16="http://schemas.microsoft.com/office/drawing/2014/main" id="{9AAD3D9A-399D-41F5-905B-386821D8F1C5}"/>
              </a:ext>
            </a:extLst>
          </p:cNvPr>
          <p:cNvSpPr txBox="1"/>
          <p:nvPr/>
        </p:nvSpPr>
        <p:spPr>
          <a:xfrm>
            <a:off x="826829" y="2514354"/>
            <a:ext cx="6590762" cy="5482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Pre-registration</a:t>
            </a:r>
            <a:endParaRPr lang="en-US" sz="3600" i="1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id="{A035BDB4-F380-F943-25F5-F83F34E08696}"/>
              </a:ext>
            </a:extLst>
          </p:cNvPr>
          <p:cNvSpPr txBox="1"/>
          <p:nvPr/>
        </p:nvSpPr>
        <p:spPr>
          <a:xfrm>
            <a:off x="1161266" y="4945213"/>
            <a:ext cx="5932802" cy="5482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endParaRPr lang="en-US" sz="3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9" name="TextBox 32">
            <a:extLst>
              <a:ext uri="{FF2B5EF4-FFF2-40B4-BE49-F238E27FC236}">
                <a16:creationId xmlns:a16="http://schemas.microsoft.com/office/drawing/2014/main" id="{05BD5AE7-87A5-E634-3FAE-43A3C596DD00}"/>
              </a:ext>
            </a:extLst>
          </p:cNvPr>
          <p:cNvSpPr txBox="1"/>
          <p:nvPr/>
        </p:nvSpPr>
        <p:spPr>
          <a:xfrm>
            <a:off x="8666426" y="1703797"/>
            <a:ext cx="6920321" cy="22121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Check registration deadline </a:t>
            </a: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ESAT, TMUA, UCAT, LNAT</a:t>
            </a: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Register </a:t>
            </a:r>
            <a:r>
              <a:rPr lang="en-US" sz="2499" u="sng" dirty="0">
                <a:solidFill>
                  <a:srgbClr val="000000"/>
                </a:solidFill>
                <a:latin typeface="Arial" panose="020B0604020202020204" pitchFamily="34" charset="0"/>
              </a:rPr>
              <a:t>yourself</a:t>
            </a: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Take at a test </a:t>
            </a:r>
            <a:r>
              <a:rPr lang="en-US" sz="2499" dirty="0" err="1">
                <a:solidFill>
                  <a:srgbClr val="000000"/>
                </a:solidFill>
                <a:latin typeface="Arial" panose="020B0604020202020204" pitchFamily="34" charset="0"/>
              </a:rPr>
              <a:t>centre</a:t>
            </a: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 (Pearson)</a:t>
            </a: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For </a:t>
            </a:r>
            <a:r>
              <a:rPr lang="en-US" sz="2499" u="sng" dirty="0">
                <a:solidFill>
                  <a:srgbClr val="000000"/>
                </a:solidFill>
                <a:latin typeface="Arial" panose="020B0604020202020204" pitchFamily="34" charset="0"/>
              </a:rPr>
              <a:t>all</a:t>
            </a: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 applicants to that subject</a:t>
            </a:r>
          </a:p>
        </p:txBody>
      </p:sp>
      <p:pic>
        <p:nvPicPr>
          <p:cNvPr id="20" name="Picture 31">
            <a:extLst>
              <a:ext uri="{FF2B5EF4-FFF2-40B4-BE49-F238E27FC236}">
                <a16:creationId xmlns:a16="http://schemas.microsoft.com/office/drawing/2014/main" id="{41E1C818-689A-375A-40DA-0E0A628662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1530659" flipH="1" flipV="1">
            <a:off x="7060301" y="2560181"/>
            <a:ext cx="1244813" cy="555640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E1825E8-BE3C-E37B-2A93-5A6EDD7C8C24}"/>
              </a:ext>
            </a:extLst>
          </p:cNvPr>
          <p:cNvSpPr/>
          <p:nvPr/>
        </p:nvSpPr>
        <p:spPr>
          <a:xfrm>
            <a:off x="963710" y="4335382"/>
            <a:ext cx="14623037" cy="2721127"/>
          </a:xfrm>
          <a:prstGeom prst="roundRect">
            <a:avLst/>
          </a:prstGeom>
          <a:solidFill>
            <a:srgbClr val="DEEA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22" name="TextBox 16">
            <a:extLst>
              <a:ext uri="{FF2B5EF4-FFF2-40B4-BE49-F238E27FC236}">
                <a16:creationId xmlns:a16="http://schemas.microsoft.com/office/drawing/2014/main" id="{A0A34C17-CE50-34AE-B578-B876DFD3FA99}"/>
              </a:ext>
            </a:extLst>
          </p:cNvPr>
          <p:cNvSpPr txBox="1"/>
          <p:nvPr/>
        </p:nvSpPr>
        <p:spPr>
          <a:xfrm>
            <a:off x="1293949" y="4447976"/>
            <a:ext cx="5961321" cy="2585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ESAT :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Chemical Engineering &amp; Biotechnology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Engineering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Natural Sciences,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Veterinary Medicine</a:t>
            </a:r>
          </a:p>
        </p:txBody>
      </p:sp>
      <p:sp>
        <p:nvSpPr>
          <p:cNvPr id="34" name="TextBox 16">
            <a:extLst>
              <a:ext uri="{FF2B5EF4-FFF2-40B4-BE49-F238E27FC236}">
                <a16:creationId xmlns:a16="http://schemas.microsoft.com/office/drawing/2014/main" id="{15AF9FCA-3A2F-E1D2-E99B-BBF9E3267392}"/>
              </a:ext>
            </a:extLst>
          </p:cNvPr>
          <p:cNvSpPr txBox="1"/>
          <p:nvPr/>
        </p:nvSpPr>
        <p:spPr>
          <a:xfrm>
            <a:off x="7543800" y="4456197"/>
            <a:ext cx="3249319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TMUA: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Computer Science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Economics</a:t>
            </a:r>
          </a:p>
        </p:txBody>
      </p:sp>
      <p:sp>
        <p:nvSpPr>
          <p:cNvPr id="35" name="TextBox 16">
            <a:extLst>
              <a:ext uri="{FF2B5EF4-FFF2-40B4-BE49-F238E27FC236}">
                <a16:creationId xmlns:a16="http://schemas.microsoft.com/office/drawing/2014/main" id="{020C7A6B-4617-D3B1-DCAF-A6CEC6881011}"/>
              </a:ext>
            </a:extLst>
          </p:cNvPr>
          <p:cNvSpPr txBox="1"/>
          <p:nvPr/>
        </p:nvSpPr>
        <p:spPr>
          <a:xfrm>
            <a:off x="11354490" y="4457700"/>
            <a:ext cx="324931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LNAT: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Law</a:t>
            </a:r>
          </a:p>
        </p:txBody>
      </p:sp>
      <p:sp>
        <p:nvSpPr>
          <p:cNvPr id="36" name="TextBox 16">
            <a:extLst>
              <a:ext uri="{FF2B5EF4-FFF2-40B4-BE49-F238E27FC236}">
                <a16:creationId xmlns:a16="http://schemas.microsoft.com/office/drawing/2014/main" id="{4F2EB3AA-EA75-C714-CCEB-B69B332E6920}"/>
              </a:ext>
            </a:extLst>
          </p:cNvPr>
          <p:cNvSpPr txBox="1"/>
          <p:nvPr/>
        </p:nvSpPr>
        <p:spPr>
          <a:xfrm>
            <a:off x="11347656" y="5534061"/>
            <a:ext cx="3249319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b="1" u="sng" dirty="0">
                <a:solidFill>
                  <a:srgbClr val="000000"/>
                </a:solidFill>
                <a:latin typeface="Arial" panose="020B0604020202020204" pitchFamily="34" charset="0"/>
              </a:rPr>
              <a:t>UCAT:</a:t>
            </a:r>
          </a:p>
          <a:p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Medicine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A7D4796-4AC6-ACDF-6FC8-F514A3B63D90}"/>
              </a:ext>
            </a:extLst>
          </p:cNvPr>
          <p:cNvSpPr/>
          <p:nvPr/>
        </p:nvSpPr>
        <p:spPr>
          <a:xfrm>
            <a:off x="1165217" y="7285622"/>
            <a:ext cx="6528670" cy="1261947"/>
          </a:xfrm>
          <a:prstGeom prst="roundRect">
            <a:avLst/>
          </a:prstGeom>
          <a:solidFill>
            <a:srgbClr val="85B0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38" name="TextBox 32">
            <a:extLst>
              <a:ext uri="{FF2B5EF4-FFF2-40B4-BE49-F238E27FC236}">
                <a16:creationId xmlns:a16="http://schemas.microsoft.com/office/drawing/2014/main" id="{86EBE17B-A5D7-45D8-0B0A-72C9C36391AB}"/>
              </a:ext>
            </a:extLst>
          </p:cNvPr>
          <p:cNvSpPr txBox="1"/>
          <p:nvPr/>
        </p:nvSpPr>
        <p:spPr>
          <a:xfrm>
            <a:off x="8803015" y="7302497"/>
            <a:ext cx="7805278" cy="13144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No separate registration</a:t>
            </a: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Only for interviewed candidates</a:t>
            </a:r>
            <a:endParaRPr lang="en-US" sz="2499" u="sng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342900" indent="-342900" algn="just">
              <a:lnSpc>
                <a:spcPts val="3499"/>
              </a:lnSpc>
              <a:buFontTx/>
              <a:buChar char="-"/>
            </a:pPr>
            <a:r>
              <a:rPr lang="en-US" sz="2499" dirty="0">
                <a:solidFill>
                  <a:srgbClr val="000000"/>
                </a:solidFill>
                <a:latin typeface="Arial" panose="020B0604020202020204" pitchFamily="34" charset="0"/>
              </a:rPr>
              <a:t>May differ between Colleges</a:t>
            </a:r>
          </a:p>
        </p:txBody>
      </p:sp>
      <p:pic>
        <p:nvPicPr>
          <p:cNvPr id="39" name="Picture 31">
            <a:extLst>
              <a:ext uri="{FF2B5EF4-FFF2-40B4-BE49-F238E27FC236}">
                <a16:creationId xmlns:a16="http://schemas.microsoft.com/office/drawing/2014/main" id="{FC88958F-B989-CEC1-C08B-0DEF373CA2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1530659" flipH="1" flipV="1">
            <a:off x="7261807" y="7649515"/>
            <a:ext cx="1244813" cy="555640"/>
          </a:xfrm>
          <a:prstGeom prst="rect">
            <a:avLst/>
          </a:prstGeom>
        </p:spPr>
      </p:pic>
      <p:sp>
        <p:nvSpPr>
          <p:cNvPr id="40" name="TextBox 31">
            <a:extLst>
              <a:ext uri="{FF2B5EF4-FFF2-40B4-BE49-F238E27FC236}">
                <a16:creationId xmlns:a16="http://schemas.microsoft.com/office/drawing/2014/main" id="{7B6E3FA2-2E66-BA9E-08D2-8D003FC1F0D0}"/>
              </a:ext>
            </a:extLst>
          </p:cNvPr>
          <p:cNvSpPr txBox="1"/>
          <p:nvPr/>
        </p:nvSpPr>
        <p:spPr>
          <a:xfrm>
            <a:off x="901674" y="7616543"/>
            <a:ext cx="6590762" cy="5482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College-registered</a:t>
            </a:r>
            <a:endParaRPr lang="en-US" sz="3600" i="1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D530ED-1F23-36AF-0B00-7A4C72B27CDF}"/>
              </a:ext>
            </a:extLst>
          </p:cNvPr>
          <p:cNvSpPr txBox="1"/>
          <p:nvPr/>
        </p:nvSpPr>
        <p:spPr>
          <a:xfrm>
            <a:off x="1066806" y="8645158"/>
            <a:ext cx="1417319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rgbClr val="002060"/>
                </a:solidFill>
                <a:latin typeface="Arial" panose="020B0604020202020204" pitchFamily="34" charset="0"/>
              </a:rPr>
              <a:t>https://www.undergraduate.study.cam.ac.uk/apply/after/college-assessments</a:t>
            </a:r>
          </a:p>
        </p:txBody>
      </p:sp>
    </p:spTree>
    <p:extLst>
      <p:ext uri="{BB962C8B-B14F-4D97-AF65-F5344CB8AC3E}">
        <p14:creationId xmlns:p14="http://schemas.microsoft.com/office/powerpoint/2010/main" val="31046800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4306075" y="235417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438310" y="38828"/>
            <a:ext cx="12849251" cy="14522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7500" dirty="0">
                <a:solidFill>
                  <a:srgbClr val="EF7B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ASSESSMENTS: Acronyms</a:t>
            </a:r>
          </a:p>
        </p:txBody>
      </p:sp>
      <p:pic>
        <p:nvPicPr>
          <p:cNvPr id="23" name="Picture 4" descr="About the logo | University of Cambridge">
            <a:extLst>
              <a:ext uri="{FF2B5EF4-FFF2-40B4-BE49-F238E27FC236}">
                <a16:creationId xmlns:a16="http://schemas.microsoft.com/office/drawing/2014/main" id="{B8899E58-74FF-4E4E-8B97-122F75DE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60" y="9232536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University of Oxford visual identity - Fonts In Use">
            <a:extLst>
              <a:ext uri="{FF2B5EF4-FFF2-40B4-BE49-F238E27FC236}">
                <a16:creationId xmlns:a16="http://schemas.microsoft.com/office/drawing/2014/main" id="{27535B8E-CDBE-421E-AD46-19E60273B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2"/>
          <p:cNvGrpSpPr/>
          <p:nvPr/>
        </p:nvGrpSpPr>
        <p:grpSpPr>
          <a:xfrm>
            <a:off x="344202" y="1645926"/>
            <a:ext cx="5184399" cy="951550"/>
            <a:chOff x="0" y="0"/>
            <a:chExt cx="575206" cy="145974"/>
          </a:xfrm>
        </p:grpSpPr>
        <p:sp>
          <p:nvSpPr>
            <p:cNvPr id="10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63321" y="1744551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LNAT</a:t>
            </a:r>
          </a:p>
        </p:txBody>
      </p:sp>
      <p:pic>
        <p:nvPicPr>
          <p:cNvPr id="1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752046" y="1603160"/>
            <a:ext cx="2661678" cy="951550"/>
          </a:xfrm>
          <a:prstGeom prst="rect">
            <a:avLst/>
          </a:prstGeom>
        </p:spPr>
      </p:pic>
      <p:sp>
        <p:nvSpPr>
          <p:cNvPr id="18" name="TextBox 13"/>
          <p:cNvSpPr txBox="1"/>
          <p:nvPr/>
        </p:nvSpPr>
        <p:spPr>
          <a:xfrm>
            <a:off x="477090" y="4039140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UCAT</a:t>
            </a:r>
          </a:p>
        </p:txBody>
      </p:sp>
      <p:pic>
        <p:nvPicPr>
          <p:cNvPr id="19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714912" y="3993568"/>
            <a:ext cx="2661678" cy="951550"/>
          </a:xfrm>
          <a:prstGeom prst="rect">
            <a:avLst/>
          </a:prstGeom>
        </p:spPr>
      </p:pic>
      <p:pic>
        <p:nvPicPr>
          <p:cNvPr id="2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763367" y="6457360"/>
            <a:ext cx="2661678" cy="951550"/>
          </a:xfrm>
          <a:prstGeom prst="rect">
            <a:avLst/>
          </a:prstGeom>
        </p:spPr>
      </p:pic>
      <p:sp>
        <p:nvSpPr>
          <p:cNvPr id="27" name="TextBox 16"/>
          <p:cNvSpPr txBox="1"/>
          <p:nvPr/>
        </p:nvSpPr>
        <p:spPr>
          <a:xfrm>
            <a:off x="8761653" y="1723494"/>
            <a:ext cx="5284829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Law National Aptitude Test</a:t>
            </a:r>
            <a:endParaRPr lang="en-GB" sz="3600" b="0" i="0" strike="noStrike" dirty="0">
              <a:effectLst/>
              <a:latin typeface="Arial" panose="020B0604020202020204" pitchFamily="34" charset="0"/>
              <a:cs typeface="Arial" panose="020B0604020202020204" pitchFamily="34" charset="0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pic>
        <p:nvPicPr>
          <p:cNvPr id="28" name="Picture 15">
            <a:extLst>
              <a:ext uri="{FF2B5EF4-FFF2-40B4-BE49-F238E27FC236}">
                <a16:creationId xmlns:a16="http://schemas.microsoft.com/office/drawing/2014/main" id="{697000F3-A25D-B0BA-9D5E-0D9863E8CB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856758" y="2710905"/>
            <a:ext cx="2661678" cy="951550"/>
          </a:xfrm>
          <a:prstGeom prst="rect">
            <a:avLst/>
          </a:prstGeom>
        </p:spPr>
      </p:pic>
      <p:grpSp>
        <p:nvGrpSpPr>
          <p:cNvPr id="34" name="Group 2">
            <a:extLst>
              <a:ext uri="{FF2B5EF4-FFF2-40B4-BE49-F238E27FC236}">
                <a16:creationId xmlns:a16="http://schemas.microsoft.com/office/drawing/2014/main" id="{4C58E56A-8802-EB5B-582E-B35E27FAD011}"/>
              </a:ext>
            </a:extLst>
          </p:cNvPr>
          <p:cNvGrpSpPr/>
          <p:nvPr/>
        </p:nvGrpSpPr>
        <p:grpSpPr>
          <a:xfrm>
            <a:off x="375379" y="2801614"/>
            <a:ext cx="5184399" cy="951550"/>
            <a:chOff x="0" y="0"/>
            <a:chExt cx="575206" cy="145974"/>
          </a:xfrm>
        </p:grpSpPr>
        <p:sp>
          <p:nvSpPr>
            <p:cNvPr id="35" name="Freeform 3">
              <a:extLst>
                <a:ext uri="{FF2B5EF4-FFF2-40B4-BE49-F238E27FC236}">
                  <a16:creationId xmlns:a16="http://schemas.microsoft.com/office/drawing/2014/main" id="{90C5A4D0-52AC-64A2-0DAB-51169335490E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TextBox 4">
              <a:extLst>
                <a:ext uri="{FF2B5EF4-FFF2-40B4-BE49-F238E27FC236}">
                  <a16:creationId xmlns:a16="http://schemas.microsoft.com/office/drawing/2014/main" id="{40C77E55-79A9-240C-3B47-04D47B43A1B4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" name="TextBox 13">
            <a:extLst>
              <a:ext uri="{FF2B5EF4-FFF2-40B4-BE49-F238E27FC236}">
                <a16:creationId xmlns:a16="http://schemas.microsoft.com/office/drawing/2014/main" id="{1733ECE6-2EF3-46DD-7AD5-B3D086E4210F}"/>
              </a:ext>
            </a:extLst>
          </p:cNvPr>
          <p:cNvSpPr txBox="1"/>
          <p:nvPr/>
        </p:nvSpPr>
        <p:spPr>
          <a:xfrm>
            <a:off x="138475" y="2840000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UCAT</a:t>
            </a:r>
          </a:p>
        </p:txBody>
      </p:sp>
      <p:grpSp>
        <p:nvGrpSpPr>
          <p:cNvPr id="38" name="Group 2">
            <a:extLst>
              <a:ext uri="{FF2B5EF4-FFF2-40B4-BE49-F238E27FC236}">
                <a16:creationId xmlns:a16="http://schemas.microsoft.com/office/drawing/2014/main" id="{371643E8-6A47-BD8E-7E61-10F5EAA0B2C7}"/>
              </a:ext>
            </a:extLst>
          </p:cNvPr>
          <p:cNvGrpSpPr/>
          <p:nvPr/>
        </p:nvGrpSpPr>
        <p:grpSpPr>
          <a:xfrm>
            <a:off x="324786" y="3997796"/>
            <a:ext cx="5184399" cy="951550"/>
            <a:chOff x="0" y="0"/>
            <a:chExt cx="575206" cy="145974"/>
          </a:xfrm>
        </p:grpSpPr>
        <p:sp>
          <p:nvSpPr>
            <p:cNvPr id="39" name="Freeform 3">
              <a:extLst>
                <a:ext uri="{FF2B5EF4-FFF2-40B4-BE49-F238E27FC236}">
                  <a16:creationId xmlns:a16="http://schemas.microsoft.com/office/drawing/2014/main" id="{72570C20-FF56-6621-6675-C03DF78D2E31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TextBox 4">
              <a:extLst>
                <a:ext uri="{FF2B5EF4-FFF2-40B4-BE49-F238E27FC236}">
                  <a16:creationId xmlns:a16="http://schemas.microsoft.com/office/drawing/2014/main" id="{5603499C-05B6-3CE9-926C-9CEF8146ABE4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1" name="TextBox 13">
            <a:extLst>
              <a:ext uri="{FF2B5EF4-FFF2-40B4-BE49-F238E27FC236}">
                <a16:creationId xmlns:a16="http://schemas.microsoft.com/office/drawing/2014/main" id="{256564F4-5A3F-C535-6726-F6912FFBBA91}"/>
              </a:ext>
            </a:extLst>
          </p:cNvPr>
          <p:cNvSpPr txBox="1"/>
          <p:nvPr/>
        </p:nvSpPr>
        <p:spPr>
          <a:xfrm>
            <a:off x="157050" y="4050693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ESAT</a:t>
            </a:r>
          </a:p>
        </p:txBody>
      </p:sp>
      <p:grpSp>
        <p:nvGrpSpPr>
          <p:cNvPr id="42" name="Group 2">
            <a:extLst>
              <a:ext uri="{FF2B5EF4-FFF2-40B4-BE49-F238E27FC236}">
                <a16:creationId xmlns:a16="http://schemas.microsoft.com/office/drawing/2014/main" id="{2C512248-0BDB-234E-645C-BFA64BA5CE15}"/>
              </a:ext>
            </a:extLst>
          </p:cNvPr>
          <p:cNvGrpSpPr/>
          <p:nvPr/>
        </p:nvGrpSpPr>
        <p:grpSpPr>
          <a:xfrm>
            <a:off x="315606" y="5291117"/>
            <a:ext cx="5184399" cy="951550"/>
            <a:chOff x="0" y="0"/>
            <a:chExt cx="575206" cy="145974"/>
          </a:xfrm>
        </p:grpSpPr>
        <p:sp>
          <p:nvSpPr>
            <p:cNvPr id="43" name="Freeform 3">
              <a:extLst>
                <a:ext uri="{FF2B5EF4-FFF2-40B4-BE49-F238E27FC236}">
                  <a16:creationId xmlns:a16="http://schemas.microsoft.com/office/drawing/2014/main" id="{8B9CE807-41B5-F44F-9C38-C51B133F7B3A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TextBox 4">
              <a:extLst>
                <a:ext uri="{FF2B5EF4-FFF2-40B4-BE49-F238E27FC236}">
                  <a16:creationId xmlns:a16="http://schemas.microsoft.com/office/drawing/2014/main" id="{F36B5C0F-43CF-9CBF-278C-193C6EA36F54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5" name="TextBox 13">
            <a:extLst>
              <a:ext uri="{FF2B5EF4-FFF2-40B4-BE49-F238E27FC236}">
                <a16:creationId xmlns:a16="http://schemas.microsoft.com/office/drawing/2014/main" id="{6E1FDEB5-8B15-0BE0-5691-B2CB479EDF1E}"/>
              </a:ext>
            </a:extLst>
          </p:cNvPr>
          <p:cNvSpPr txBox="1"/>
          <p:nvPr/>
        </p:nvSpPr>
        <p:spPr>
          <a:xfrm>
            <a:off x="218963" y="5315015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TMUA</a:t>
            </a:r>
          </a:p>
        </p:txBody>
      </p:sp>
      <p:grpSp>
        <p:nvGrpSpPr>
          <p:cNvPr id="46" name="Group 2">
            <a:extLst>
              <a:ext uri="{FF2B5EF4-FFF2-40B4-BE49-F238E27FC236}">
                <a16:creationId xmlns:a16="http://schemas.microsoft.com/office/drawing/2014/main" id="{5701C17C-231A-8178-BA7C-242CD17795A4}"/>
              </a:ext>
            </a:extLst>
          </p:cNvPr>
          <p:cNvGrpSpPr/>
          <p:nvPr/>
        </p:nvGrpSpPr>
        <p:grpSpPr>
          <a:xfrm>
            <a:off x="270482" y="6598097"/>
            <a:ext cx="5184399" cy="951550"/>
            <a:chOff x="0" y="0"/>
            <a:chExt cx="575206" cy="145974"/>
          </a:xfrm>
        </p:grpSpPr>
        <p:sp>
          <p:nvSpPr>
            <p:cNvPr id="47" name="Freeform 3">
              <a:extLst>
                <a:ext uri="{FF2B5EF4-FFF2-40B4-BE49-F238E27FC236}">
                  <a16:creationId xmlns:a16="http://schemas.microsoft.com/office/drawing/2014/main" id="{4217B9EC-E777-4212-0FB7-B1F56B69A6D5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TextBox 4">
              <a:extLst>
                <a:ext uri="{FF2B5EF4-FFF2-40B4-BE49-F238E27FC236}">
                  <a16:creationId xmlns:a16="http://schemas.microsoft.com/office/drawing/2014/main" id="{7E95510D-F594-5A3D-7B97-23DED3543C8E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9" name="TextBox 13">
            <a:extLst>
              <a:ext uri="{FF2B5EF4-FFF2-40B4-BE49-F238E27FC236}">
                <a16:creationId xmlns:a16="http://schemas.microsoft.com/office/drawing/2014/main" id="{99ADCFFD-50F2-A5F2-67EE-51727EC31663}"/>
              </a:ext>
            </a:extLst>
          </p:cNvPr>
          <p:cNvSpPr txBox="1"/>
          <p:nvPr/>
        </p:nvSpPr>
        <p:spPr>
          <a:xfrm>
            <a:off x="74610" y="6663948"/>
            <a:ext cx="5284829" cy="74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22"/>
              </a:lnSpc>
            </a:pPr>
            <a:r>
              <a:rPr lang="en-US" sz="4587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TARA</a:t>
            </a:r>
          </a:p>
        </p:txBody>
      </p:sp>
      <p:pic>
        <p:nvPicPr>
          <p:cNvPr id="50" name="Picture 15">
            <a:extLst>
              <a:ext uri="{FF2B5EF4-FFF2-40B4-BE49-F238E27FC236}">
                <a16:creationId xmlns:a16="http://schemas.microsoft.com/office/drawing/2014/main" id="{C0A2A6F8-86A3-7473-DCE7-4D9DE288A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 flipH="1" flipV="1">
            <a:off x="5827449" y="5383494"/>
            <a:ext cx="2661678" cy="951550"/>
          </a:xfrm>
          <a:prstGeom prst="rect">
            <a:avLst/>
          </a:prstGeom>
        </p:spPr>
      </p:pic>
      <p:sp>
        <p:nvSpPr>
          <p:cNvPr id="51" name="TextBox 16">
            <a:extLst>
              <a:ext uri="{FF2B5EF4-FFF2-40B4-BE49-F238E27FC236}">
                <a16:creationId xmlns:a16="http://schemas.microsoft.com/office/drawing/2014/main" id="{C6813776-5EB6-E25B-079B-F493626C93AF}"/>
              </a:ext>
            </a:extLst>
          </p:cNvPr>
          <p:cNvSpPr txBox="1"/>
          <p:nvPr/>
        </p:nvSpPr>
        <p:spPr>
          <a:xfrm>
            <a:off x="8864441" y="2935381"/>
            <a:ext cx="6062967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University Clinical Aptitude Test</a:t>
            </a:r>
            <a:endParaRPr lang="en-GB" sz="3600" b="0" i="0" strike="noStrike" dirty="0">
              <a:effectLst/>
              <a:latin typeface="Arial" panose="020B0604020202020204" pitchFamily="34" charset="0"/>
              <a:cs typeface="Arial" panose="020B0604020202020204" pitchFamily="34" charset="0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52" name="TextBox 16">
            <a:extLst>
              <a:ext uri="{FF2B5EF4-FFF2-40B4-BE49-F238E27FC236}">
                <a16:creationId xmlns:a16="http://schemas.microsoft.com/office/drawing/2014/main" id="{F4321DDB-49E3-25CC-10E4-B607DF2DA5D9}"/>
              </a:ext>
            </a:extLst>
          </p:cNvPr>
          <p:cNvSpPr txBox="1"/>
          <p:nvPr/>
        </p:nvSpPr>
        <p:spPr>
          <a:xfrm>
            <a:off x="8827586" y="4228441"/>
            <a:ext cx="7604507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Engineering and Science </a:t>
            </a:r>
          </a:p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Admissions Test</a:t>
            </a:r>
            <a:endParaRPr lang="en-GB" sz="3600" b="0" i="0" strike="noStrike" dirty="0">
              <a:effectLst/>
              <a:latin typeface="Arial" panose="020B0604020202020204" pitchFamily="34" charset="0"/>
              <a:cs typeface="Arial" panose="020B0604020202020204" pitchFamily="34" charset="0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53" name="TextBox 16">
            <a:extLst>
              <a:ext uri="{FF2B5EF4-FFF2-40B4-BE49-F238E27FC236}">
                <a16:creationId xmlns:a16="http://schemas.microsoft.com/office/drawing/2014/main" id="{0747B794-DF6F-4035-D5D3-9280CFCCD436}"/>
              </a:ext>
            </a:extLst>
          </p:cNvPr>
          <p:cNvSpPr txBox="1"/>
          <p:nvPr/>
        </p:nvSpPr>
        <p:spPr>
          <a:xfrm>
            <a:off x="8854872" y="5555952"/>
            <a:ext cx="7165364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Test of Mathematics for University Admission</a:t>
            </a:r>
            <a:endParaRPr lang="en-GB" sz="3600" b="0" i="0" strike="noStrike" dirty="0">
              <a:effectLst/>
              <a:latin typeface="Arial" panose="020B0604020202020204" pitchFamily="34" charset="0"/>
              <a:cs typeface="Arial" panose="020B0604020202020204" pitchFamily="34" charset="0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54" name="TextBox 16">
            <a:extLst>
              <a:ext uri="{FF2B5EF4-FFF2-40B4-BE49-F238E27FC236}">
                <a16:creationId xmlns:a16="http://schemas.microsoft.com/office/drawing/2014/main" id="{4B869E07-7E05-6903-645B-267706B52DCF}"/>
              </a:ext>
            </a:extLst>
          </p:cNvPr>
          <p:cNvSpPr txBox="1"/>
          <p:nvPr/>
        </p:nvSpPr>
        <p:spPr>
          <a:xfrm>
            <a:off x="8958992" y="6854912"/>
            <a:ext cx="6890608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GB" sz="3600" b="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Test of Academic Reasoning for Admissions</a:t>
            </a:r>
            <a:endParaRPr lang="en-GB" sz="3600" b="0" i="0" strike="noStrike" dirty="0">
              <a:effectLst/>
              <a:latin typeface="Arial" panose="020B0604020202020204" pitchFamily="34" charset="0"/>
              <a:cs typeface="Arial" panose="020B0604020202020204" pitchFamily="34" charset="0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  <p:extLst>
      <p:ext uri="{BB962C8B-B14F-4D97-AF65-F5344CB8AC3E}">
        <p14:creationId xmlns:p14="http://schemas.microsoft.com/office/powerpoint/2010/main" val="2551327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09632" y="2578141"/>
            <a:ext cx="4661898" cy="2365372"/>
            <a:chOff x="0" y="0"/>
            <a:chExt cx="575206" cy="2918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3144500" y="1523580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04093" y="5773574"/>
            <a:ext cx="4765854" cy="2418117"/>
            <a:chOff x="0" y="0"/>
            <a:chExt cx="575206" cy="2918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066565" y="5776166"/>
            <a:ext cx="4661898" cy="2365372"/>
            <a:chOff x="0" y="0"/>
            <a:chExt cx="575206" cy="29185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1067277" y="2578141"/>
            <a:ext cx="4661898" cy="2365372"/>
            <a:chOff x="0" y="0"/>
            <a:chExt cx="575206" cy="2918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698055" y="3796602"/>
            <a:ext cx="5159280" cy="3635142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2154286" y="337941"/>
            <a:ext cx="11581891" cy="147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WRITTEN WORK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72355" y="3125894"/>
            <a:ext cx="3936452" cy="1792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417" dirty="0">
                <a:solidFill>
                  <a:srgbClr val="000000"/>
                </a:solidFill>
                <a:latin typeface="Arial" panose="020B0604020202020204" pitchFamily="34" charset="0"/>
              </a:rPr>
              <a:t>Check subject &amp; College requirements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74905" y="6027462"/>
            <a:ext cx="4024231" cy="1834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3493" dirty="0">
                <a:solidFill>
                  <a:srgbClr val="000000"/>
                </a:solidFill>
                <a:latin typeface="Arial" panose="020B0604020202020204" pitchFamily="34" charset="0"/>
              </a:rPr>
              <a:t>Choose something you're likely to enjoy discussing!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429288" y="6323919"/>
            <a:ext cx="3936452" cy="1193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417" dirty="0">
                <a:solidFill>
                  <a:srgbClr val="000000"/>
                </a:solidFill>
                <a:latin typeface="Arial" panose="020B0604020202020204" pitchFamily="34" charset="0"/>
              </a:rPr>
              <a:t>Something marked by your teacher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430000" y="2824829"/>
            <a:ext cx="3936452" cy="1795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417" dirty="0">
                <a:solidFill>
                  <a:srgbClr val="000000"/>
                </a:solidFill>
                <a:latin typeface="Arial" panose="020B0604020202020204" pitchFamily="34" charset="0"/>
              </a:rPr>
              <a:t>Usually something you've written as part of your A levels</a:t>
            </a: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1436830" flipV="1">
            <a:off x="10199341" y="6202017"/>
            <a:ext cx="1108262" cy="396204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2222676">
            <a:off x="10200053" y="4417997"/>
            <a:ext cx="1108262" cy="396204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185161" flipH="1">
            <a:off x="5275679" y="4257018"/>
            <a:ext cx="1108262" cy="396204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8563597">
            <a:off x="5205931" y="6199425"/>
            <a:ext cx="1108262" cy="396204"/>
          </a:xfrm>
          <a:prstGeom prst="rect">
            <a:avLst/>
          </a:prstGeom>
        </p:spPr>
      </p:pic>
      <p:pic>
        <p:nvPicPr>
          <p:cNvPr id="28" name="Picture 4" descr="About the logo | University of Cambridge">
            <a:extLst>
              <a:ext uri="{FF2B5EF4-FFF2-40B4-BE49-F238E27FC236}">
                <a16:creationId xmlns:a16="http://schemas.microsoft.com/office/drawing/2014/main" id="{62918042-F0ED-4A93-89D3-AE8B6F12E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University of Oxford visual identity - Fonts In Use">
            <a:extLst>
              <a:ext uri="{FF2B5EF4-FFF2-40B4-BE49-F238E27FC236}">
                <a16:creationId xmlns:a16="http://schemas.microsoft.com/office/drawing/2014/main" id="{1872A007-0EAD-42E3-A59B-CD81BA065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13234302" y="2334669"/>
            <a:ext cx="2515409" cy="2875101"/>
            <a:chOff x="0" y="0"/>
            <a:chExt cx="662495" cy="75722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62495" cy="757228"/>
            </a:xfrm>
            <a:custGeom>
              <a:avLst/>
              <a:gdLst/>
              <a:ahLst/>
              <a:cxnLst/>
              <a:rect l="l" t="t" r="r" b="b"/>
              <a:pathLst>
                <a:path w="662495" h="757228">
                  <a:moveTo>
                    <a:pt x="156968" y="0"/>
                  </a:moveTo>
                  <a:lnTo>
                    <a:pt x="505527" y="0"/>
                  </a:lnTo>
                  <a:cubicBezTo>
                    <a:pt x="592218" y="0"/>
                    <a:pt x="662495" y="70277"/>
                    <a:pt x="662495" y="156968"/>
                  </a:cubicBezTo>
                  <a:lnTo>
                    <a:pt x="662495" y="600261"/>
                  </a:lnTo>
                  <a:cubicBezTo>
                    <a:pt x="662495" y="686951"/>
                    <a:pt x="592218" y="757228"/>
                    <a:pt x="505527" y="757228"/>
                  </a:cubicBezTo>
                  <a:lnTo>
                    <a:pt x="156968" y="757228"/>
                  </a:lnTo>
                  <a:cubicBezTo>
                    <a:pt x="70277" y="757228"/>
                    <a:pt x="0" y="686951"/>
                    <a:pt x="0" y="600261"/>
                  </a:cubicBezTo>
                  <a:lnTo>
                    <a:pt x="0" y="156968"/>
                  </a:lnTo>
                  <a:cubicBezTo>
                    <a:pt x="0" y="70277"/>
                    <a:pt x="70277" y="0"/>
                    <a:pt x="156968" y="0"/>
                  </a:cubicBezTo>
                  <a:close/>
                </a:path>
              </a:pathLst>
            </a:custGeom>
            <a:solidFill>
              <a:srgbClr val="FAEC0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Group 6">
            <a:extLst>
              <a:ext uri="{FF2B5EF4-FFF2-40B4-BE49-F238E27FC236}">
                <a16:creationId xmlns:a16="http://schemas.microsoft.com/office/drawing/2014/main" id="{2EF1971A-F476-4375-B695-545625DA068D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BBA4DA25-2D2F-47CD-966D-5A61EEF24021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8">
              <a:extLst>
                <a:ext uri="{FF2B5EF4-FFF2-40B4-BE49-F238E27FC236}">
                  <a16:creationId xmlns:a16="http://schemas.microsoft.com/office/drawing/2014/main" id="{F75849A5-435C-4FEA-AEEC-6ED5E7C1DBE9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52" name="Group 10">
            <a:extLst>
              <a:ext uri="{FF2B5EF4-FFF2-40B4-BE49-F238E27FC236}">
                <a16:creationId xmlns:a16="http://schemas.microsoft.com/office/drawing/2014/main" id="{6C36317C-98C6-4558-9327-D092D89272C2}"/>
              </a:ext>
            </a:extLst>
          </p:cNvPr>
          <p:cNvGrpSpPr/>
          <p:nvPr/>
        </p:nvGrpSpPr>
        <p:grpSpPr>
          <a:xfrm>
            <a:off x="5742770" y="2279265"/>
            <a:ext cx="2292239" cy="2996935"/>
            <a:chOff x="0" y="-66860"/>
            <a:chExt cx="603717" cy="78931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9A17F51E-4D38-42B0-9472-3C00B16E1E30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2">
              <a:extLst>
                <a:ext uri="{FF2B5EF4-FFF2-40B4-BE49-F238E27FC236}">
                  <a16:creationId xmlns:a16="http://schemas.microsoft.com/office/drawing/2014/main" id="{4C585383-BC2E-4A2A-8BAA-C00A13D17D8A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Oct*</a:t>
              </a:r>
            </a:p>
          </p:txBody>
        </p:sp>
      </p:grpSp>
      <p:grpSp>
        <p:nvGrpSpPr>
          <p:cNvPr id="55" name="Group 13">
            <a:extLst>
              <a:ext uri="{FF2B5EF4-FFF2-40B4-BE49-F238E27FC236}">
                <a16:creationId xmlns:a16="http://schemas.microsoft.com/office/drawing/2014/main" id="{3F260E88-D95B-4C43-A967-1D96B3BDD22C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523AEAC4-78AC-4151-99C7-B68925F618C1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5">
              <a:extLst>
                <a:ext uri="{FF2B5EF4-FFF2-40B4-BE49-F238E27FC236}">
                  <a16:creationId xmlns:a16="http://schemas.microsoft.com/office/drawing/2014/main" id="{F47027C2-3F14-488E-B54D-8BA59A7C941F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8" name="Group 16">
            <a:extLst>
              <a:ext uri="{FF2B5EF4-FFF2-40B4-BE49-F238E27FC236}">
                <a16:creationId xmlns:a16="http://schemas.microsoft.com/office/drawing/2014/main" id="{E80CF618-0504-4201-89CD-2A8CB279C4BD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12C5F3D5-BA93-4A47-B7BD-8F2950157CE9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18">
              <a:extLst>
                <a:ext uri="{FF2B5EF4-FFF2-40B4-BE49-F238E27FC236}">
                  <a16:creationId xmlns:a16="http://schemas.microsoft.com/office/drawing/2014/main" id="{FBD49621-3C17-430C-AB39-D77B3A880503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61" name="Group 19">
            <a:extLst>
              <a:ext uri="{FF2B5EF4-FFF2-40B4-BE49-F238E27FC236}">
                <a16:creationId xmlns:a16="http://schemas.microsoft.com/office/drawing/2014/main" id="{B07BE74C-EC1E-4A11-89FE-46A039720E20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5DB19248-A108-4C72-8967-A9D8BA8DA52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1">
              <a:extLst>
                <a:ext uri="{FF2B5EF4-FFF2-40B4-BE49-F238E27FC236}">
                  <a16:creationId xmlns:a16="http://schemas.microsoft.com/office/drawing/2014/main" id="{EFDCB034-0B39-485F-9DF2-76FF2E703BBD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4" name="Group 22">
            <a:extLst>
              <a:ext uri="{FF2B5EF4-FFF2-40B4-BE49-F238E27FC236}">
                <a16:creationId xmlns:a16="http://schemas.microsoft.com/office/drawing/2014/main" id="{25B92A66-F6D1-4158-8EDD-C0BEC79F2465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D2E22A61-0229-439B-BF9D-B8D32A644DDA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4">
              <a:extLst>
                <a:ext uri="{FF2B5EF4-FFF2-40B4-BE49-F238E27FC236}">
                  <a16:creationId xmlns:a16="http://schemas.microsoft.com/office/drawing/2014/main" id="{FCB87D48-4D9D-4966-A30D-CEFE355D50D2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7" name="Group 25">
            <a:extLst>
              <a:ext uri="{FF2B5EF4-FFF2-40B4-BE49-F238E27FC236}">
                <a16:creationId xmlns:a16="http://schemas.microsoft.com/office/drawing/2014/main" id="{7D7A0838-12E3-4900-85F9-862C4EC1104D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F74D6321-F09B-4821-966F-A3B5196ED5EF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27">
              <a:extLst>
                <a:ext uri="{FF2B5EF4-FFF2-40B4-BE49-F238E27FC236}">
                  <a16:creationId xmlns:a16="http://schemas.microsoft.com/office/drawing/2014/main" id="{8A051FC1-8027-46E8-8D53-6E94F070127C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70" name="Group 28">
            <a:extLst>
              <a:ext uri="{FF2B5EF4-FFF2-40B4-BE49-F238E27FC236}">
                <a16:creationId xmlns:a16="http://schemas.microsoft.com/office/drawing/2014/main" id="{B5A1361E-B96E-4E98-A016-8F33C4E75BB3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79FD8B94-C115-43A6-8673-91BAC89A2CD0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0">
              <a:extLst>
                <a:ext uri="{FF2B5EF4-FFF2-40B4-BE49-F238E27FC236}">
                  <a16:creationId xmlns:a16="http://schemas.microsoft.com/office/drawing/2014/main" id="{48E0D034-D117-4E70-98EC-4EDF7FD3F656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3" name="Group 31">
            <a:extLst>
              <a:ext uri="{FF2B5EF4-FFF2-40B4-BE49-F238E27FC236}">
                <a16:creationId xmlns:a16="http://schemas.microsoft.com/office/drawing/2014/main" id="{C7CF347B-6FCF-4B96-8E79-9A7543CF65F8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4" name="Freeform 32">
              <a:extLst>
                <a:ext uri="{FF2B5EF4-FFF2-40B4-BE49-F238E27FC236}">
                  <a16:creationId xmlns:a16="http://schemas.microsoft.com/office/drawing/2014/main" id="{CDF133D3-A2C3-4979-9F3C-C3F4C8515488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5" name="TextBox 33">
              <a:extLst>
                <a:ext uri="{FF2B5EF4-FFF2-40B4-BE49-F238E27FC236}">
                  <a16:creationId xmlns:a16="http://schemas.microsoft.com/office/drawing/2014/main" id="{59909151-6AF4-4315-9A17-A20A25AC5071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6" name="Picture 34">
            <a:extLst>
              <a:ext uri="{FF2B5EF4-FFF2-40B4-BE49-F238E27FC236}">
                <a16:creationId xmlns:a16="http://schemas.microsoft.com/office/drawing/2014/main" id="{63189AB8-A316-481C-8666-6590876E19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7" name="Picture 35">
            <a:extLst>
              <a:ext uri="{FF2B5EF4-FFF2-40B4-BE49-F238E27FC236}">
                <a16:creationId xmlns:a16="http://schemas.microsoft.com/office/drawing/2014/main" id="{3450F4E3-CAC2-46E0-A213-B0FD0EB5E0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ACD2EE8E-DDE4-4896-9231-0F2CBC97B0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9" name="Picture 37">
            <a:extLst>
              <a:ext uri="{FF2B5EF4-FFF2-40B4-BE49-F238E27FC236}">
                <a16:creationId xmlns:a16="http://schemas.microsoft.com/office/drawing/2014/main" id="{4F286D4D-19AC-4151-BAE7-061E63588B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80" name="Picture 38">
            <a:extLst>
              <a:ext uri="{FF2B5EF4-FFF2-40B4-BE49-F238E27FC236}">
                <a16:creationId xmlns:a16="http://schemas.microsoft.com/office/drawing/2014/main" id="{1AA6B39E-AE9E-42F8-BA28-65961FCDA5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81" name="Picture 39">
            <a:extLst>
              <a:ext uri="{FF2B5EF4-FFF2-40B4-BE49-F238E27FC236}">
                <a16:creationId xmlns:a16="http://schemas.microsoft.com/office/drawing/2014/main" id="{014F9FE4-D4EE-4598-BC00-9CDA0FC794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82" name="Picture 40">
            <a:extLst>
              <a:ext uri="{FF2B5EF4-FFF2-40B4-BE49-F238E27FC236}">
                <a16:creationId xmlns:a16="http://schemas.microsoft.com/office/drawing/2014/main" id="{67523F70-6EF7-40B8-90A9-B6A65C948B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3" name="Group 41">
            <a:extLst>
              <a:ext uri="{FF2B5EF4-FFF2-40B4-BE49-F238E27FC236}">
                <a16:creationId xmlns:a16="http://schemas.microsoft.com/office/drawing/2014/main" id="{BCE1BE4F-D43A-4DA2-BAB8-43EB0195BFFD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4" name="Freeform 42">
              <a:extLst>
                <a:ext uri="{FF2B5EF4-FFF2-40B4-BE49-F238E27FC236}">
                  <a16:creationId xmlns:a16="http://schemas.microsoft.com/office/drawing/2014/main" id="{3C890C90-B649-4CD6-BBC0-6C34D6CD638A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5" name="TextBox 43">
              <a:extLst>
                <a:ext uri="{FF2B5EF4-FFF2-40B4-BE49-F238E27FC236}">
                  <a16:creationId xmlns:a16="http://schemas.microsoft.com/office/drawing/2014/main" id="{841CCD7A-F992-42B4-BCA1-7C1E4536A125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6" name="Picture 44">
            <a:extLst>
              <a:ext uri="{FF2B5EF4-FFF2-40B4-BE49-F238E27FC236}">
                <a16:creationId xmlns:a16="http://schemas.microsoft.com/office/drawing/2014/main" id="{E0762689-F85E-4A9C-B3A4-832C38DE8D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7" name="Picture 45">
            <a:extLst>
              <a:ext uri="{FF2B5EF4-FFF2-40B4-BE49-F238E27FC236}">
                <a16:creationId xmlns:a16="http://schemas.microsoft.com/office/drawing/2014/main" id="{5B5EF07F-895A-460E-AD64-1C4CF15AAC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8" name="Picture 4" descr="About the logo | University of Cambridge">
            <a:extLst>
              <a:ext uri="{FF2B5EF4-FFF2-40B4-BE49-F238E27FC236}">
                <a16:creationId xmlns:a16="http://schemas.microsoft.com/office/drawing/2014/main" id="{4392D9BC-4601-4442-9067-FBB930743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6" descr="University of Oxford visual identity - Fonts In Use">
            <a:extLst>
              <a:ext uri="{FF2B5EF4-FFF2-40B4-BE49-F238E27FC236}">
                <a16:creationId xmlns:a16="http://schemas.microsoft.com/office/drawing/2014/main" id="{5900BC7F-9752-41D6-8EB2-D21C1C825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91565" y="2463891"/>
            <a:ext cx="5457195" cy="1384914"/>
            <a:chOff x="0" y="0"/>
            <a:chExt cx="575206" cy="1459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72497" y="245075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491565" y="4133411"/>
            <a:ext cx="5457195" cy="2142291"/>
            <a:chOff x="0" y="0"/>
            <a:chExt cx="575206" cy="225804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5206" cy="225804"/>
            </a:xfrm>
            <a:custGeom>
              <a:avLst/>
              <a:gdLst/>
              <a:ahLst/>
              <a:cxnLst/>
              <a:rect l="l" t="t" r="r" b="b"/>
              <a:pathLst>
                <a:path w="575206" h="225804">
                  <a:moveTo>
                    <a:pt x="0" y="0"/>
                  </a:moveTo>
                  <a:lnTo>
                    <a:pt x="575206" y="0"/>
                  </a:lnTo>
                  <a:lnTo>
                    <a:pt x="575206" y="225804"/>
                  </a:lnTo>
                  <a:lnTo>
                    <a:pt x="0" y="22580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38310" y="6468410"/>
            <a:ext cx="5457195" cy="1384914"/>
            <a:chOff x="0" y="0"/>
            <a:chExt cx="575206" cy="14597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794863" y="2463891"/>
            <a:ext cx="5457195" cy="1384914"/>
            <a:chOff x="0" y="0"/>
            <a:chExt cx="575206" cy="14597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8794863" y="4133411"/>
            <a:ext cx="5457195" cy="2142291"/>
            <a:chOff x="0" y="0"/>
            <a:chExt cx="575206" cy="225804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75206" cy="225804"/>
            </a:xfrm>
            <a:custGeom>
              <a:avLst/>
              <a:gdLst/>
              <a:ahLst/>
              <a:cxnLst/>
              <a:rect l="l" t="t" r="r" b="b"/>
              <a:pathLst>
                <a:path w="575206" h="225804">
                  <a:moveTo>
                    <a:pt x="0" y="0"/>
                  </a:moveTo>
                  <a:lnTo>
                    <a:pt x="575206" y="0"/>
                  </a:lnTo>
                  <a:lnTo>
                    <a:pt x="575206" y="225804"/>
                  </a:lnTo>
                  <a:lnTo>
                    <a:pt x="0" y="22580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8781742" y="6468410"/>
            <a:ext cx="5457195" cy="1384914"/>
            <a:chOff x="0" y="0"/>
            <a:chExt cx="575206" cy="14597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438310" y="435066"/>
            <a:ext cx="12849251" cy="147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INTERVIEWS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916167" y="2773761"/>
            <a:ext cx="4607991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Academic in focus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583104" y="4126611"/>
            <a:ext cx="5167605" cy="20916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Intellectually challenging and discussion based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898415" y="6674125"/>
            <a:ext cx="4607991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Not a quiz!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807984" y="2455312"/>
            <a:ext cx="5430952" cy="1373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Carried out by academics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8623383" y="4060825"/>
            <a:ext cx="5800155" cy="2089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Combine existing knowledge with new material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9241847" y="6674125"/>
            <a:ext cx="4607991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dirty="0">
                <a:solidFill>
                  <a:srgbClr val="000000"/>
                </a:solidFill>
                <a:latin typeface="Arial" panose="020B0604020202020204" pitchFamily="34" charset="0"/>
              </a:rPr>
              <a:t>Like a supervision</a:t>
            </a:r>
          </a:p>
        </p:txBody>
      </p:sp>
      <p:pic>
        <p:nvPicPr>
          <p:cNvPr id="31" name="Picture 4" descr="About the logo | University of Cambridge">
            <a:extLst>
              <a:ext uri="{FF2B5EF4-FFF2-40B4-BE49-F238E27FC236}">
                <a16:creationId xmlns:a16="http://schemas.microsoft.com/office/drawing/2014/main" id="{AAC4728E-5999-4EDE-A501-A981D5E7C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University of Oxford visual identity - Fonts In Use">
            <a:extLst>
              <a:ext uri="{FF2B5EF4-FFF2-40B4-BE49-F238E27FC236}">
                <a16:creationId xmlns:a16="http://schemas.microsoft.com/office/drawing/2014/main" id="{08999FE7-BA70-43EB-9020-188F62B6F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CB110CEF-6231-4C67-B0BD-ED98F6480E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262" y="3764573"/>
            <a:ext cx="4950939" cy="3131922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809632" y="2578141"/>
            <a:ext cx="4661898" cy="2365372"/>
            <a:chOff x="0" y="0"/>
            <a:chExt cx="575206" cy="2918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3144500" y="1523580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06660" y="2518176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04093" y="5773574"/>
            <a:ext cx="4765854" cy="2418117"/>
            <a:chOff x="0" y="0"/>
            <a:chExt cx="575206" cy="2918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1066565" y="5776166"/>
            <a:ext cx="4661898" cy="2365372"/>
            <a:chOff x="0" y="0"/>
            <a:chExt cx="575206" cy="29185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1067277" y="2578141"/>
            <a:ext cx="4661898" cy="2365372"/>
            <a:chOff x="0" y="0"/>
            <a:chExt cx="575206" cy="2918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5206" cy="291850"/>
            </a:xfrm>
            <a:custGeom>
              <a:avLst/>
              <a:gdLst/>
              <a:ahLst/>
              <a:cxnLst/>
              <a:rect l="l" t="t" r="r" b="b"/>
              <a:pathLst>
                <a:path w="575206" h="291850">
                  <a:moveTo>
                    <a:pt x="0" y="0"/>
                  </a:moveTo>
                  <a:lnTo>
                    <a:pt x="575206" y="0"/>
                  </a:lnTo>
                  <a:lnTo>
                    <a:pt x="575206" y="291850"/>
                  </a:lnTo>
                  <a:lnTo>
                    <a:pt x="0" y="291850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2154286" y="337941"/>
            <a:ext cx="11581891" cy="147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INTERVIEWS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18371" y="3184749"/>
            <a:ext cx="3936452" cy="1199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800" dirty="0">
                <a:solidFill>
                  <a:srgbClr val="000000"/>
                </a:solidFill>
                <a:latin typeface="Arial" panose="020B0604020202020204" pitchFamily="34" charset="0"/>
              </a:rPr>
              <a:t>Usually 20-40 minutes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74905" y="6027462"/>
            <a:ext cx="4024231" cy="1840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90"/>
              </a:lnSpc>
            </a:pPr>
            <a:r>
              <a:rPr lang="en-US" sz="3800" dirty="0">
                <a:solidFill>
                  <a:srgbClr val="000000"/>
                </a:solidFill>
                <a:latin typeface="Arial" panose="020B0604020202020204" pitchFamily="34" charset="0"/>
              </a:rPr>
              <a:t>Might be on one day, might be over different days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1429288" y="6323919"/>
            <a:ext cx="3936452" cy="1199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800" dirty="0">
                <a:solidFill>
                  <a:srgbClr val="000000"/>
                </a:solidFill>
                <a:latin typeface="Arial" panose="020B0604020202020204" pitchFamily="34" charset="0"/>
              </a:rPr>
              <a:t>Usually one or two interviews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439329" y="3187189"/>
            <a:ext cx="3936452" cy="1199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3"/>
              </a:lnSpc>
            </a:pPr>
            <a:r>
              <a:rPr lang="en-US" sz="3800" dirty="0">
                <a:solidFill>
                  <a:srgbClr val="000000"/>
                </a:solidFill>
                <a:latin typeface="Arial" panose="020B0604020202020204" pitchFamily="34" charset="0"/>
              </a:rPr>
              <a:t>You’ll be the only candidates</a:t>
            </a: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1436830" flipV="1">
            <a:off x="10199341" y="6202017"/>
            <a:ext cx="1108262" cy="396204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2222676">
            <a:off x="10200053" y="4417997"/>
            <a:ext cx="1108262" cy="396204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185161" flipH="1">
            <a:off x="5275679" y="4257018"/>
            <a:ext cx="1108262" cy="396204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8563597">
            <a:off x="5205931" y="6199425"/>
            <a:ext cx="1108262" cy="396204"/>
          </a:xfrm>
          <a:prstGeom prst="rect">
            <a:avLst/>
          </a:prstGeom>
        </p:spPr>
      </p:pic>
      <p:pic>
        <p:nvPicPr>
          <p:cNvPr id="28" name="Picture 4" descr="About the logo | University of Cambridge">
            <a:extLst>
              <a:ext uri="{FF2B5EF4-FFF2-40B4-BE49-F238E27FC236}">
                <a16:creationId xmlns:a16="http://schemas.microsoft.com/office/drawing/2014/main" id="{62918042-F0ED-4A93-89D3-AE8B6F12E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University of Oxford visual identity - Fonts In Use">
            <a:extLst>
              <a:ext uri="{FF2B5EF4-FFF2-40B4-BE49-F238E27FC236}">
                <a16:creationId xmlns:a16="http://schemas.microsoft.com/office/drawing/2014/main" id="{1872A007-0EAD-42E3-A59B-CD81BA065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742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2">
            <a:extLst>
              <a:ext uri="{FF2B5EF4-FFF2-40B4-BE49-F238E27FC236}">
                <a16:creationId xmlns:a16="http://schemas.microsoft.com/office/drawing/2014/main" id="{DE05246E-DECC-4C28-BE94-DE6200271CE5}"/>
              </a:ext>
            </a:extLst>
          </p:cNvPr>
          <p:cNvGrpSpPr/>
          <p:nvPr/>
        </p:nvGrpSpPr>
        <p:grpSpPr>
          <a:xfrm>
            <a:off x="7954005" y="4465198"/>
            <a:ext cx="5457195" cy="1384914"/>
            <a:chOff x="0" y="0"/>
            <a:chExt cx="575206" cy="145974"/>
          </a:xfrm>
        </p:grpSpPr>
        <p:sp>
          <p:nvSpPr>
            <p:cNvPr id="59" name="Freeform 3">
              <a:extLst>
                <a:ext uri="{FF2B5EF4-FFF2-40B4-BE49-F238E27FC236}">
                  <a16:creationId xmlns:a16="http://schemas.microsoft.com/office/drawing/2014/main" id="{B935DC72-1CD0-45D8-AC7B-0F3689B2EE36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4">
              <a:extLst>
                <a:ext uri="{FF2B5EF4-FFF2-40B4-BE49-F238E27FC236}">
                  <a16:creationId xmlns:a16="http://schemas.microsoft.com/office/drawing/2014/main" id="{05AC75B2-69D7-482B-8663-9F82B7D48A6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" name="Group 2"/>
          <p:cNvGrpSpPr/>
          <p:nvPr/>
        </p:nvGrpSpPr>
        <p:grpSpPr>
          <a:xfrm>
            <a:off x="1491565" y="2933700"/>
            <a:ext cx="5457195" cy="1384914"/>
            <a:chOff x="0" y="0"/>
            <a:chExt cx="575206" cy="1459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72497" y="245075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438310" y="435066"/>
            <a:ext cx="12849251" cy="1474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 dirty="0">
                <a:solidFill>
                  <a:srgbClr val="EF7B54"/>
                </a:solidFill>
                <a:latin typeface="Arial" panose="020B0604020202020204" pitchFamily="34" charset="0"/>
              </a:rPr>
              <a:t>INTERVIEWS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916167" y="3243570"/>
            <a:ext cx="4607991" cy="64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Motivation for course</a:t>
            </a:r>
          </a:p>
        </p:txBody>
      </p:sp>
      <p:pic>
        <p:nvPicPr>
          <p:cNvPr id="31" name="Picture 4" descr="About the logo | University of Cambridge">
            <a:extLst>
              <a:ext uri="{FF2B5EF4-FFF2-40B4-BE49-F238E27FC236}">
                <a16:creationId xmlns:a16="http://schemas.microsoft.com/office/drawing/2014/main" id="{BA3A7136-024E-4C3A-B7E2-740686FA6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University of Oxford visual identity - Fonts In Use">
            <a:extLst>
              <a:ext uri="{FF2B5EF4-FFF2-40B4-BE49-F238E27FC236}">
                <a16:creationId xmlns:a16="http://schemas.microsoft.com/office/drawing/2014/main" id="{9C5BB009-60E2-4F1C-92DD-10E6DCBC5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Group 2">
            <a:extLst>
              <a:ext uri="{FF2B5EF4-FFF2-40B4-BE49-F238E27FC236}">
                <a16:creationId xmlns:a16="http://schemas.microsoft.com/office/drawing/2014/main" id="{3ADCFFD2-5EE8-496C-B29D-0D5A69B5FB96}"/>
              </a:ext>
            </a:extLst>
          </p:cNvPr>
          <p:cNvGrpSpPr/>
          <p:nvPr/>
        </p:nvGrpSpPr>
        <p:grpSpPr>
          <a:xfrm>
            <a:off x="1491565" y="4469035"/>
            <a:ext cx="5457195" cy="1384914"/>
            <a:chOff x="0" y="0"/>
            <a:chExt cx="575206" cy="145974"/>
          </a:xfrm>
        </p:grpSpPr>
        <p:sp>
          <p:nvSpPr>
            <p:cNvPr id="34" name="Freeform 3">
              <a:extLst>
                <a:ext uri="{FF2B5EF4-FFF2-40B4-BE49-F238E27FC236}">
                  <a16:creationId xmlns:a16="http://schemas.microsoft.com/office/drawing/2014/main" id="{6152C4A8-F647-4C73-BAAE-9DE67A443BA6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5" name="TextBox 4">
              <a:extLst>
                <a:ext uri="{FF2B5EF4-FFF2-40B4-BE49-F238E27FC236}">
                  <a16:creationId xmlns:a16="http://schemas.microsoft.com/office/drawing/2014/main" id="{67EF68D5-2EC4-49A5-B1FB-808BC57B9605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36" name="TextBox 25">
            <a:extLst>
              <a:ext uri="{FF2B5EF4-FFF2-40B4-BE49-F238E27FC236}">
                <a16:creationId xmlns:a16="http://schemas.microsoft.com/office/drawing/2014/main" id="{3123252B-1571-4611-87D0-A7AFDE04C774}"/>
              </a:ext>
            </a:extLst>
          </p:cNvPr>
          <p:cNvSpPr txBox="1"/>
          <p:nvPr/>
        </p:nvSpPr>
        <p:spPr>
          <a:xfrm>
            <a:off x="1618125" y="4459060"/>
            <a:ext cx="5204073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Ability to think flexibly and critically</a:t>
            </a:r>
          </a:p>
        </p:txBody>
      </p:sp>
      <p:grpSp>
        <p:nvGrpSpPr>
          <p:cNvPr id="37" name="Group 2">
            <a:extLst>
              <a:ext uri="{FF2B5EF4-FFF2-40B4-BE49-F238E27FC236}">
                <a16:creationId xmlns:a16="http://schemas.microsoft.com/office/drawing/2014/main" id="{26DFBAEB-E3F9-4B3A-8B89-EAC6957B1B2E}"/>
              </a:ext>
            </a:extLst>
          </p:cNvPr>
          <p:cNvGrpSpPr/>
          <p:nvPr/>
        </p:nvGrpSpPr>
        <p:grpSpPr>
          <a:xfrm>
            <a:off x="1482915" y="5961500"/>
            <a:ext cx="5457195" cy="1384914"/>
            <a:chOff x="0" y="0"/>
            <a:chExt cx="575206" cy="145974"/>
          </a:xfrm>
        </p:grpSpPr>
        <p:sp>
          <p:nvSpPr>
            <p:cNvPr id="38" name="Freeform 3">
              <a:extLst>
                <a:ext uri="{FF2B5EF4-FFF2-40B4-BE49-F238E27FC236}">
                  <a16:creationId xmlns:a16="http://schemas.microsoft.com/office/drawing/2014/main" id="{1D7EFFFB-B8F5-48C1-85DC-97421EE63C5E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39" name="TextBox 4">
              <a:extLst>
                <a:ext uri="{FF2B5EF4-FFF2-40B4-BE49-F238E27FC236}">
                  <a16:creationId xmlns:a16="http://schemas.microsoft.com/office/drawing/2014/main" id="{340DABE5-03AF-4045-BE71-B56C0AB6F84A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40" name="TextBox 25">
            <a:extLst>
              <a:ext uri="{FF2B5EF4-FFF2-40B4-BE49-F238E27FC236}">
                <a16:creationId xmlns:a16="http://schemas.microsoft.com/office/drawing/2014/main" id="{01AFFE31-7234-4A11-B0F7-BCEB6C179FAE}"/>
              </a:ext>
            </a:extLst>
          </p:cNvPr>
          <p:cNvSpPr txBox="1"/>
          <p:nvPr/>
        </p:nvSpPr>
        <p:spPr>
          <a:xfrm>
            <a:off x="1393745" y="5931862"/>
            <a:ext cx="5712483" cy="13849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Ability to apply knowledge to new problems</a:t>
            </a:r>
          </a:p>
        </p:txBody>
      </p:sp>
      <p:grpSp>
        <p:nvGrpSpPr>
          <p:cNvPr id="41" name="Group 2">
            <a:extLst>
              <a:ext uri="{FF2B5EF4-FFF2-40B4-BE49-F238E27FC236}">
                <a16:creationId xmlns:a16="http://schemas.microsoft.com/office/drawing/2014/main" id="{C94DADC3-266A-4F8A-9271-1847763F1A71}"/>
              </a:ext>
            </a:extLst>
          </p:cNvPr>
          <p:cNvGrpSpPr/>
          <p:nvPr/>
        </p:nvGrpSpPr>
        <p:grpSpPr>
          <a:xfrm>
            <a:off x="1490771" y="7433919"/>
            <a:ext cx="5457195" cy="1384914"/>
            <a:chOff x="0" y="0"/>
            <a:chExt cx="575206" cy="145974"/>
          </a:xfrm>
        </p:grpSpPr>
        <p:sp>
          <p:nvSpPr>
            <p:cNvPr id="42" name="Freeform 3">
              <a:extLst>
                <a:ext uri="{FF2B5EF4-FFF2-40B4-BE49-F238E27FC236}">
                  <a16:creationId xmlns:a16="http://schemas.microsoft.com/office/drawing/2014/main" id="{0EDA143F-4AEF-46A9-96E0-C08E98E8507B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3" name="TextBox 4">
              <a:extLst>
                <a:ext uri="{FF2B5EF4-FFF2-40B4-BE49-F238E27FC236}">
                  <a16:creationId xmlns:a16="http://schemas.microsoft.com/office/drawing/2014/main" id="{86602C22-FC54-41D7-AA54-DA8F8E755C96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44" name="TextBox 25">
            <a:extLst>
              <a:ext uri="{FF2B5EF4-FFF2-40B4-BE49-F238E27FC236}">
                <a16:creationId xmlns:a16="http://schemas.microsoft.com/office/drawing/2014/main" id="{CFE11402-5D03-481B-8BB5-43967B376CF8}"/>
              </a:ext>
            </a:extLst>
          </p:cNvPr>
          <p:cNvSpPr txBox="1"/>
          <p:nvPr/>
        </p:nvSpPr>
        <p:spPr>
          <a:xfrm>
            <a:off x="1945990" y="7409019"/>
            <a:ext cx="4607991" cy="1361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Openness to new ideas</a:t>
            </a:r>
          </a:p>
        </p:txBody>
      </p:sp>
      <p:grpSp>
        <p:nvGrpSpPr>
          <p:cNvPr id="45" name="Group 2">
            <a:extLst>
              <a:ext uri="{FF2B5EF4-FFF2-40B4-BE49-F238E27FC236}">
                <a16:creationId xmlns:a16="http://schemas.microsoft.com/office/drawing/2014/main" id="{98B8D3B4-899D-451F-807A-2600D7493BD8}"/>
              </a:ext>
            </a:extLst>
          </p:cNvPr>
          <p:cNvGrpSpPr/>
          <p:nvPr/>
        </p:nvGrpSpPr>
        <p:grpSpPr>
          <a:xfrm>
            <a:off x="7952721" y="2933700"/>
            <a:ext cx="5457195" cy="1384914"/>
            <a:chOff x="0" y="0"/>
            <a:chExt cx="575206" cy="145974"/>
          </a:xfrm>
        </p:grpSpPr>
        <p:sp>
          <p:nvSpPr>
            <p:cNvPr id="46" name="Freeform 3">
              <a:extLst>
                <a:ext uri="{FF2B5EF4-FFF2-40B4-BE49-F238E27FC236}">
                  <a16:creationId xmlns:a16="http://schemas.microsoft.com/office/drawing/2014/main" id="{0A588701-0EB5-499F-B3F4-0AA5BD818A5C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7" name="TextBox 4">
              <a:extLst>
                <a:ext uri="{FF2B5EF4-FFF2-40B4-BE49-F238E27FC236}">
                  <a16:creationId xmlns:a16="http://schemas.microsoft.com/office/drawing/2014/main" id="{B6F21B2C-9C38-4806-A054-D74A6109EEE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48" name="TextBox 25">
            <a:extLst>
              <a:ext uri="{FF2B5EF4-FFF2-40B4-BE49-F238E27FC236}">
                <a16:creationId xmlns:a16="http://schemas.microsoft.com/office/drawing/2014/main" id="{83087908-D4E7-4B0F-B5E7-AB9F6EAB207E}"/>
              </a:ext>
            </a:extLst>
          </p:cNvPr>
          <p:cNvSpPr txBox="1"/>
          <p:nvPr/>
        </p:nvSpPr>
        <p:spPr>
          <a:xfrm>
            <a:off x="8377323" y="3243570"/>
            <a:ext cx="4607991" cy="643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Pre-prepared answers</a:t>
            </a:r>
          </a:p>
        </p:txBody>
      </p:sp>
      <p:sp>
        <p:nvSpPr>
          <p:cNvPr id="49" name="TextBox 25">
            <a:extLst>
              <a:ext uri="{FF2B5EF4-FFF2-40B4-BE49-F238E27FC236}">
                <a16:creationId xmlns:a16="http://schemas.microsoft.com/office/drawing/2014/main" id="{55E162EC-3E2D-4D8B-AE6B-6C65E3C842CB}"/>
              </a:ext>
            </a:extLst>
          </p:cNvPr>
          <p:cNvSpPr txBox="1"/>
          <p:nvPr/>
        </p:nvSpPr>
        <p:spPr>
          <a:xfrm>
            <a:off x="8070631" y="4759269"/>
            <a:ext cx="5204073" cy="6540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College choice</a:t>
            </a:r>
          </a:p>
        </p:txBody>
      </p:sp>
      <p:grpSp>
        <p:nvGrpSpPr>
          <p:cNvPr id="50" name="Group 2">
            <a:extLst>
              <a:ext uri="{FF2B5EF4-FFF2-40B4-BE49-F238E27FC236}">
                <a16:creationId xmlns:a16="http://schemas.microsoft.com/office/drawing/2014/main" id="{E4CB40F5-CE2B-4006-B3CC-F1969EF44907}"/>
              </a:ext>
            </a:extLst>
          </p:cNvPr>
          <p:cNvGrpSpPr/>
          <p:nvPr/>
        </p:nvGrpSpPr>
        <p:grpSpPr>
          <a:xfrm>
            <a:off x="7944071" y="5961500"/>
            <a:ext cx="5457195" cy="1384914"/>
            <a:chOff x="0" y="0"/>
            <a:chExt cx="575206" cy="145974"/>
          </a:xfrm>
        </p:grpSpPr>
        <p:sp>
          <p:nvSpPr>
            <p:cNvPr id="51" name="Freeform 3">
              <a:extLst>
                <a:ext uri="{FF2B5EF4-FFF2-40B4-BE49-F238E27FC236}">
                  <a16:creationId xmlns:a16="http://schemas.microsoft.com/office/drawing/2014/main" id="{1F207F9F-74C4-4DDC-AE1E-85BBAD51D73C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2" name="TextBox 4">
              <a:extLst>
                <a:ext uri="{FF2B5EF4-FFF2-40B4-BE49-F238E27FC236}">
                  <a16:creationId xmlns:a16="http://schemas.microsoft.com/office/drawing/2014/main" id="{D7B04D40-6CD3-4746-B668-28130628B73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53" name="TextBox 25">
            <a:extLst>
              <a:ext uri="{FF2B5EF4-FFF2-40B4-BE49-F238E27FC236}">
                <a16:creationId xmlns:a16="http://schemas.microsoft.com/office/drawing/2014/main" id="{2BC0E5D4-826C-4DD3-B3E1-D99A3F75A32D}"/>
              </a:ext>
            </a:extLst>
          </p:cNvPr>
          <p:cNvSpPr txBox="1"/>
          <p:nvPr/>
        </p:nvSpPr>
        <p:spPr>
          <a:xfrm>
            <a:off x="7854901" y="5931862"/>
            <a:ext cx="5712483" cy="13721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Appearance or </a:t>
            </a:r>
          </a:p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‘Oxbridge type’</a:t>
            </a:r>
          </a:p>
        </p:txBody>
      </p:sp>
      <p:grpSp>
        <p:nvGrpSpPr>
          <p:cNvPr id="54" name="Group 2">
            <a:extLst>
              <a:ext uri="{FF2B5EF4-FFF2-40B4-BE49-F238E27FC236}">
                <a16:creationId xmlns:a16="http://schemas.microsoft.com/office/drawing/2014/main" id="{BB51B985-7C57-4F8E-8D60-561FD219A790}"/>
              </a:ext>
            </a:extLst>
          </p:cNvPr>
          <p:cNvGrpSpPr/>
          <p:nvPr/>
        </p:nvGrpSpPr>
        <p:grpSpPr>
          <a:xfrm>
            <a:off x="7951927" y="7433919"/>
            <a:ext cx="5457195" cy="1384914"/>
            <a:chOff x="0" y="0"/>
            <a:chExt cx="575206" cy="145974"/>
          </a:xfrm>
        </p:grpSpPr>
        <p:sp>
          <p:nvSpPr>
            <p:cNvPr id="55" name="Freeform 3">
              <a:extLst>
                <a:ext uri="{FF2B5EF4-FFF2-40B4-BE49-F238E27FC236}">
                  <a16:creationId xmlns:a16="http://schemas.microsoft.com/office/drawing/2014/main" id="{F2EA8BDC-CEC0-4ECA-9A3E-6A5DF6271EB0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6" name="TextBox 4">
              <a:extLst>
                <a:ext uri="{FF2B5EF4-FFF2-40B4-BE49-F238E27FC236}">
                  <a16:creationId xmlns:a16="http://schemas.microsoft.com/office/drawing/2014/main" id="{81BEF9BE-0F09-4348-9044-FEEFD631018D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57" name="TextBox 25">
            <a:extLst>
              <a:ext uri="{FF2B5EF4-FFF2-40B4-BE49-F238E27FC236}">
                <a16:creationId xmlns:a16="http://schemas.microsoft.com/office/drawing/2014/main" id="{F70CA1AE-5013-46E7-A344-0DA3D423FB93}"/>
              </a:ext>
            </a:extLst>
          </p:cNvPr>
          <p:cNvSpPr txBox="1"/>
          <p:nvPr/>
        </p:nvSpPr>
        <p:spPr>
          <a:xfrm>
            <a:off x="8231177" y="7393570"/>
            <a:ext cx="4607991" cy="1372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</a:rPr>
              <a:t>There are no trick questions!</a:t>
            </a:r>
          </a:p>
        </p:txBody>
      </p:sp>
      <p:sp>
        <p:nvSpPr>
          <p:cNvPr id="61" name="TextBox 25">
            <a:extLst>
              <a:ext uri="{FF2B5EF4-FFF2-40B4-BE49-F238E27FC236}">
                <a16:creationId xmlns:a16="http://schemas.microsoft.com/office/drawing/2014/main" id="{66E07606-DF56-48BA-8CB6-484EAF480B41}"/>
              </a:ext>
            </a:extLst>
          </p:cNvPr>
          <p:cNvSpPr txBox="1"/>
          <p:nvPr/>
        </p:nvSpPr>
        <p:spPr>
          <a:xfrm>
            <a:off x="1866314" y="2199065"/>
            <a:ext cx="4607991" cy="651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We </a:t>
            </a:r>
            <a:r>
              <a:rPr lang="en-US" sz="3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are</a:t>
            </a:r>
            <a:r>
              <a:rPr 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 looking for</a:t>
            </a:r>
            <a:endParaRPr lang="en-US" sz="3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2" name="TextBox 25">
            <a:extLst>
              <a:ext uri="{FF2B5EF4-FFF2-40B4-BE49-F238E27FC236}">
                <a16:creationId xmlns:a16="http://schemas.microsoft.com/office/drawing/2014/main" id="{5930C42B-77D2-4A1B-8C92-6F8B0E5669C1}"/>
              </a:ext>
            </a:extLst>
          </p:cNvPr>
          <p:cNvSpPr txBox="1"/>
          <p:nvPr/>
        </p:nvSpPr>
        <p:spPr>
          <a:xfrm>
            <a:off x="8368671" y="2187701"/>
            <a:ext cx="4607991" cy="651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We’re </a:t>
            </a:r>
            <a:r>
              <a:rPr lang="en-US" sz="3600" u="sng" dirty="0">
                <a:solidFill>
                  <a:srgbClr val="000000"/>
                </a:solidFill>
                <a:latin typeface="Arial" panose="020B0604020202020204" pitchFamily="34" charset="0"/>
              </a:rPr>
              <a:t>not</a:t>
            </a:r>
            <a:r>
              <a:rPr 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 looking for</a:t>
            </a:r>
            <a:endParaRPr lang="en-US" sz="36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8062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8814" y="2920023"/>
            <a:ext cx="5457195" cy="1953126"/>
            <a:chOff x="0" y="0"/>
            <a:chExt cx="575206" cy="14597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10772497" y="2450750"/>
            <a:ext cx="3521286" cy="12458739"/>
            <a:chOff x="0" y="0"/>
            <a:chExt cx="3786082" cy="1339562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990600" y="435066"/>
            <a:ext cx="13639800" cy="14453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8000" dirty="0">
                <a:solidFill>
                  <a:srgbClr val="EF7B54"/>
                </a:solidFill>
                <a:latin typeface="Arial" panose="020B0604020202020204" pitchFamily="34" charset="0"/>
              </a:rPr>
              <a:t>INTERVIEWS: PREPARING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323415" y="3210500"/>
            <a:ext cx="4607991" cy="13721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Talk about your subject out loud</a:t>
            </a:r>
          </a:p>
        </p:txBody>
      </p:sp>
      <p:pic>
        <p:nvPicPr>
          <p:cNvPr id="31" name="Picture 4" descr="About the logo | University of Cambridge">
            <a:extLst>
              <a:ext uri="{FF2B5EF4-FFF2-40B4-BE49-F238E27FC236}">
                <a16:creationId xmlns:a16="http://schemas.microsoft.com/office/drawing/2014/main" id="{BA3A7136-024E-4C3A-B7E2-740686FA6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University of Oxford visual identity - Fonts In Use">
            <a:extLst>
              <a:ext uri="{FF2B5EF4-FFF2-40B4-BE49-F238E27FC236}">
                <a16:creationId xmlns:a16="http://schemas.microsoft.com/office/drawing/2014/main" id="{9C5BB009-60E2-4F1C-92DD-10E6DCBC5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Group 2">
            <a:extLst>
              <a:ext uri="{FF2B5EF4-FFF2-40B4-BE49-F238E27FC236}">
                <a16:creationId xmlns:a16="http://schemas.microsoft.com/office/drawing/2014/main" id="{7BD7D597-EB23-4CA4-BF2A-F7EF465FEAB9}"/>
              </a:ext>
            </a:extLst>
          </p:cNvPr>
          <p:cNvGrpSpPr/>
          <p:nvPr/>
        </p:nvGrpSpPr>
        <p:grpSpPr>
          <a:xfrm>
            <a:off x="1898814" y="5466273"/>
            <a:ext cx="5457195" cy="1953126"/>
            <a:chOff x="0" y="0"/>
            <a:chExt cx="575206" cy="145974"/>
          </a:xfrm>
        </p:grpSpPr>
        <p:sp>
          <p:nvSpPr>
            <p:cNvPr id="64" name="Freeform 3">
              <a:extLst>
                <a:ext uri="{FF2B5EF4-FFF2-40B4-BE49-F238E27FC236}">
                  <a16:creationId xmlns:a16="http://schemas.microsoft.com/office/drawing/2014/main" id="{E1716B80-8B51-4F57-B435-314A1FA7A874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5" name="TextBox 4">
              <a:extLst>
                <a:ext uri="{FF2B5EF4-FFF2-40B4-BE49-F238E27FC236}">
                  <a16:creationId xmlns:a16="http://schemas.microsoft.com/office/drawing/2014/main" id="{69309510-3125-4C56-B9D2-5CA6361FB169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66" name="TextBox 25">
            <a:extLst>
              <a:ext uri="{FF2B5EF4-FFF2-40B4-BE49-F238E27FC236}">
                <a16:creationId xmlns:a16="http://schemas.microsoft.com/office/drawing/2014/main" id="{22A48193-C01B-425F-BC97-B2362A6A506C}"/>
              </a:ext>
            </a:extLst>
          </p:cNvPr>
          <p:cNvSpPr txBox="1"/>
          <p:nvPr/>
        </p:nvSpPr>
        <p:spPr>
          <a:xfrm>
            <a:off x="2169617" y="5402839"/>
            <a:ext cx="4915585" cy="2079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Try thinking/working through problems out loud</a:t>
            </a:r>
          </a:p>
        </p:txBody>
      </p:sp>
      <p:grpSp>
        <p:nvGrpSpPr>
          <p:cNvPr id="75" name="Group 2">
            <a:extLst>
              <a:ext uri="{FF2B5EF4-FFF2-40B4-BE49-F238E27FC236}">
                <a16:creationId xmlns:a16="http://schemas.microsoft.com/office/drawing/2014/main" id="{7F2F56B2-5899-4EC2-BA13-65C403BCDAF3}"/>
              </a:ext>
            </a:extLst>
          </p:cNvPr>
          <p:cNvGrpSpPr/>
          <p:nvPr/>
        </p:nvGrpSpPr>
        <p:grpSpPr>
          <a:xfrm>
            <a:off x="8490756" y="2926747"/>
            <a:ext cx="5457195" cy="1953126"/>
            <a:chOff x="0" y="0"/>
            <a:chExt cx="575206" cy="145974"/>
          </a:xfrm>
        </p:grpSpPr>
        <p:sp>
          <p:nvSpPr>
            <p:cNvPr id="76" name="Freeform 3">
              <a:extLst>
                <a:ext uri="{FF2B5EF4-FFF2-40B4-BE49-F238E27FC236}">
                  <a16:creationId xmlns:a16="http://schemas.microsoft.com/office/drawing/2014/main" id="{5C19DBFC-3331-4DE2-9FE2-101F4774E714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7" name="TextBox 4">
              <a:extLst>
                <a:ext uri="{FF2B5EF4-FFF2-40B4-BE49-F238E27FC236}">
                  <a16:creationId xmlns:a16="http://schemas.microsoft.com/office/drawing/2014/main" id="{AECD4D2F-2991-4567-AD81-517338FC624D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78" name="TextBox 25">
            <a:extLst>
              <a:ext uri="{FF2B5EF4-FFF2-40B4-BE49-F238E27FC236}">
                <a16:creationId xmlns:a16="http://schemas.microsoft.com/office/drawing/2014/main" id="{52D00CB0-EB7A-40D8-9A6C-EDC767EE3E67}"/>
              </a:ext>
            </a:extLst>
          </p:cNvPr>
          <p:cNvSpPr txBox="1"/>
          <p:nvPr/>
        </p:nvSpPr>
        <p:spPr>
          <a:xfrm>
            <a:off x="8915355" y="2811641"/>
            <a:ext cx="4761789" cy="2079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Re-read and re-engage with personal statement</a:t>
            </a:r>
          </a:p>
        </p:txBody>
      </p:sp>
      <p:grpSp>
        <p:nvGrpSpPr>
          <p:cNvPr id="79" name="Group 2">
            <a:extLst>
              <a:ext uri="{FF2B5EF4-FFF2-40B4-BE49-F238E27FC236}">
                <a16:creationId xmlns:a16="http://schemas.microsoft.com/office/drawing/2014/main" id="{8ABB3FAC-ABFF-4702-BCA7-7BA717F9BFC8}"/>
              </a:ext>
            </a:extLst>
          </p:cNvPr>
          <p:cNvGrpSpPr/>
          <p:nvPr/>
        </p:nvGrpSpPr>
        <p:grpSpPr>
          <a:xfrm>
            <a:off x="8490756" y="5472997"/>
            <a:ext cx="5457195" cy="1953126"/>
            <a:chOff x="0" y="0"/>
            <a:chExt cx="575206" cy="145974"/>
          </a:xfrm>
        </p:grpSpPr>
        <p:sp>
          <p:nvSpPr>
            <p:cNvPr id="80" name="Freeform 3">
              <a:extLst>
                <a:ext uri="{FF2B5EF4-FFF2-40B4-BE49-F238E27FC236}">
                  <a16:creationId xmlns:a16="http://schemas.microsoft.com/office/drawing/2014/main" id="{1B85D6EB-0D89-4CBB-8ED3-A373DD537167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1" name="TextBox 4">
              <a:extLst>
                <a:ext uri="{FF2B5EF4-FFF2-40B4-BE49-F238E27FC236}">
                  <a16:creationId xmlns:a16="http://schemas.microsoft.com/office/drawing/2014/main" id="{D5F9E8A0-4322-4B08-A9FC-E202202CFB5E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82" name="TextBox 25">
            <a:extLst>
              <a:ext uri="{FF2B5EF4-FFF2-40B4-BE49-F238E27FC236}">
                <a16:creationId xmlns:a16="http://schemas.microsoft.com/office/drawing/2014/main" id="{EED8E79D-1D14-46C0-88ED-85F8F5892306}"/>
              </a:ext>
            </a:extLst>
          </p:cNvPr>
          <p:cNvSpPr txBox="1"/>
          <p:nvPr/>
        </p:nvSpPr>
        <p:spPr>
          <a:xfrm>
            <a:off x="8761559" y="5763474"/>
            <a:ext cx="4915585" cy="13721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Arrive ready to engage and discuss</a:t>
            </a:r>
          </a:p>
        </p:txBody>
      </p:sp>
    </p:spTree>
    <p:extLst>
      <p:ext uri="{BB962C8B-B14F-4D97-AF65-F5344CB8AC3E}">
        <p14:creationId xmlns:p14="http://schemas.microsoft.com/office/powerpoint/2010/main" val="26266964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351102" y="1821982"/>
            <a:ext cx="10287000" cy="6485088"/>
            <a:chOff x="0" y="0"/>
            <a:chExt cx="3130550" cy="1973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501731" y="2873114"/>
            <a:ext cx="3521286" cy="12458739"/>
            <a:chOff x="0" y="0"/>
            <a:chExt cx="3786082" cy="1339562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EF7B54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3943" y="387763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APPLICATION PROCESS</a:t>
            </a:r>
          </a:p>
        </p:txBody>
      </p:sp>
      <p:grpSp>
        <p:nvGrpSpPr>
          <p:cNvPr id="46" name="Group 6">
            <a:extLst>
              <a:ext uri="{FF2B5EF4-FFF2-40B4-BE49-F238E27FC236}">
                <a16:creationId xmlns:a16="http://schemas.microsoft.com/office/drawing/2014/main" id="{10F6701B-ACF7-4FA9-AFEC-963C4920800F}"/>
              </a:ext>
            </a:extLst>
          </p:cNvPr>
          <p:cNvGrpSpPr/>
          <p:nvPr/>
        </p:nvGrpSpPr>
        <p:grpSpPr>
          <a:xfrm>
            <a:off x="343525" y="2180930"/>
            <a:ext cx="2328073" cy="3178554"/>
            <a:chOff x="-9438" y="-93289"/>
            <a:chExt cx="613155" cy="837150"/>
          </a:xfrm>
        </p:grpSpPr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42941FCD-82F6-455D-8592-850394FA070B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8" name="TextBox 8">
              <a:extLst>
                <a:ext uri="{FF2B5EF4-FFF2-40B4-BE49-F238E27FC236}">
                  <a16:creationId xmlns:a16="http://schemas.microsoft.com/office/drawing/2014/main" id="{9053139C-EF05-47FE-9769-491AC970F304}"/>
                </a:ext>
              </a:extLst>
            </p:cNvPr>
            <p:cNvSpPr txBox="1"/>
            <p:nvPr/>
          </p:nvSpPr>
          <p:spPr>
            <a:xfrm>
              <a:off x="-9438" y="-93289"/>
              <a:ext cx="593870" cy="8371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course and College</a:t>
              </a:r>
            </a:p>
          </p:txBody>
        </p:sp>
      </p:grpSp>
      <p:grpSp>
        <p:nvGrpSpPr>
          <p:cNvPr id="49" name="Group 10">
            <a:extLst>
              <a:ext uri="{FF2B5EF4-FFF2-40B4-BE49-F238E27FC236}">
                <a16:creationId xmlns:a16="http://schemas.microsoft.com/office/drawing/2014/main" id="{E08393FC-4112-4F9C-BE7B-61A6A8E249D7}"/>
              </a:ext>
            </a:extLst>
          </p:cNvPr>
          <p:cNvGrpSpPr/>
          <p:nvPr/>
        </p:nvGrpSpPr>
        <p:grpSpPr>
          <a:xfrm>
            <a:off x="5677042" y="2279265"/>
            <a:ext cx="2292239" cy="2996935"/>
            <a:chOff x="-17311" y="-66860"/>
            <a:chExt cx="603717" cy="789316"/>
          </a:xfrm>
        </p:grpSpPr>
        <p:sp>
          <p:nvSpPr>
            <p:cNvPr id="50" name="Freeform 11">
              <a:extLst>
                <a:ext uri="{FF2B5EF4-FFF2-40B4-BE49-F238E27FC236}">
                  <a16:creationId xmlns:a16="http://schemas.microsoft.com/office/drawing/2014/main" id="{F0FF3CCA-511A-4C8E-B910-5417BBE685D0}"/>
                </a:ext>
              </a:extLst>
            </p:cNvPr>
            <p:cNvSpPr/>
            <p:nvPr/>
          </p:nvSpPr>
          <p:spPr>
            <a:xfrm>
              <a:off x="-17311" y="-23589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1" name="TextBox 12">
              <a:extLst>
                <a:ext uri="{FF2B5EF4-FFF2-40B4-BE49-F238E27FC236}">
                  <a16:creationId xmlns:a16="http://schemas.microsoft.com/office/drawing/2014/main" id="{34A3B750-F9EF-4B12-A38A-FA780F3E0F00}"/>
                </a:ext>
              </a:extLst>
            </p:cNvPr>
            <p:cNvSpPr txBox="1"/>
            <p:nvPr/>
          </p:nvSpPr>
          <p:spPr>
            <a:xfrm>
              <a:off x="10650" y="-66860"/>
              <a:ext cx="574089" cy="7893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UCAS Application 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15th Oct</a:t>
              </a:r>
            </a:p>
          </p:txBody>
        </p:sp>
      </p:grpSp>
      <p:grpSp>
        <p:nvGrpSpPr>
          <p:cNvPr id="52" name="Group 13">
            <a:extLst>
              <a:ext uri="{FF2B5EF4-FFF2-40B4-BE49-F238E27FC236}">
                <a16:creationId xmlns:a16="http://schemas.microsoft.com/office/drawing/2014/main" id="{CA244534-6BA7-401B-8BFC-D02939AF4CE0}"/>
              </a:ext>
            </a:extLst>
          </p:cNvPr>
          <p:cNvGrpSpPr/>
          <p:nvPr/>
        </p:nvGrpSpPr>
        <p:grpSpPr>
          <a:xfrm>
            <a:off x="8270336" y="2316133"/>
            <a:ext cx="2292239" cy="3102902"/>
            <a:chOff x="0" y="-57150"/>
            <a:chExt cx="603717" cy="817225"/>
          </a:xfrm>
        </p:grpSpPr>
        <p:sp>
          <p:nvSpPr>
            <p:cNvPr id="53" name="Freeform 14">
              <a:extLst>
                <a:ext uri="{FF2B5EF4-FFF2-40B4-BE49-F238E27FC236}">
                  <a16:creationId xmlns:a16="http://schemas.microsoft.com/office/drawing/2014/main" id="{8708764D-3591-4274-AD7D-C8C54007B73C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4" name="TextBox 15">
              <a:extLst>
                <a:ext uri="{FF2B5EF4-FFF2-40B4-BE49-F238E27FC236}">
                  <a16:creationId xmlns:a16="http://schemas.microsoft.com/office/drawing/2014/main" id="{CFEB99E3-2F51-49FC-A1CA-1F271D7ADB2C}"/>
                </a:ext>
              </a:extLst>
            </p:cNvPr>
            <p:cNvSpPr txBox="1"/>
            <p:nvPr/>
          </p:nvSpPr>
          <p:spPr>
            <a:xfrm>
              <a:off x="0" y="-57150"/>
              <a:ext cx="602704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My Cambridge Application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22</a:t>
              </a:r>
              <a:r>
                <a:rPr lang="en-US" sz="2600" baseline="30000" dirty="0">
                  <a:solidFill>
                    <a:srgbClr val="000000"/>
                  </a:solidFill>
                  <a:latin typeface="Arial" panose="020B0604020202020204" pitchFamily="34" charset="0"/>
                </a:rPr>
                <a:t>nd</a:t>
              </a: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 Oct*</a:t>
              </a:r>
            </a:p>
          </p:txBody>
        </p:sp>
      </p:grpSp>
      <p:grpSp>
        <p:nvGrpSpPr>
          <p:cNvPr id="55" name="Group 16">
            <a:extLst>
              <a:ext uri="{FF2B5EF4-FFF2-40B4-BE49-F238E27FC236}">
                <a16:creationId xmlns:a16="http://schemas.microsoft.com/office/drawing/2014/main" id="{C9C3C3C5-E90D-4C7A-914D-84CAA9DF59B8}"/>
              </a:ext>
            </a:extLst>
          </p:cNvPr>
          <p:cNvGrpSpPr/>
          <p:nvPr/>
        </p:nvGrpSpPr>
        <p:grpSpPr>
          <a:xfrm>
            <a:off x="10750109" y="2179225"/>
            <a:ext cx="2474166" cy="3224334"/>
            <a:chOff x="0" y="-93208"/>
            <a:chExt cx="651632" cy="849207"/>
          </a:xfrm>
        </p:grpSpPr>
        <p:sp>
          <p:nvSpPr>
            <p:cNvPr id="56" name="Freeform 17">
              <a:extLst>
                <a:ext uri="{FF2B5EF4-FFF2-40B4-BE49-F238E27FC236}">
                  <a16:creationId xmlns:a16="http://schemas.microsoft.com/office/drawing/2014/main" id="{B4A982CE-5154-494B-8844-475D1B7F59FB}"/>
                </a:ext>
              </a:extLst>
            </p:cNvPr>
            <p:cNvSpPr/>
            <p:nvPr/>
          </p:nvSpPr>
          <p:spPr>
            <a:xfrm>
              <a:off x="0" y="0"/>
              <a:ext cx="651632" cy="651632"/>
            </a:xfrm>
            <a:custGeom>
              <a:avLst/>
              <a:gdLst/>
              <a:ahLst/>
              <a:cxnLst/>
              <a:rect l="l" t="t" r="r" b="b"/>
              <a:pathLst>
                <a:path w="651632" h="651632">
                  <a:moveTo>
                    <a:pt x="159584" y="0"/>
                  </a:moveTo>
                  <a:lnTo>
                    <a:pt x="492048" y="0"/>
                  </a:lnTo>
                  <a:cubicBezTo>
                    <a:pt x="580184" y="0"/>
                    <a:pt x="651632" y="71448"/>
                    <a:pt x="651632" y="159584"/>
                  </a:cubicBezTo>
                  <a:lnTo>
                    <a:pt x="651632" y="492048"/>
                  </a:lnTo>
                  <a:cubicBezTo>
                    <a:pt x="651632" y="534372"/>
                    <a:pt x="634819" y="574963"/>
                    <a:pt x="604891" y="604891"/>
                  </a:cubicBezTo>
                  <a:cubicBezTo>
                    <a:pt x="574963" y="634819"/>
                    <a:pt x="534372" y="651632"/>
                    <a:pt x="492048" y="651632"/>
                  </a:cubicBezTo>
                  <a:lnTo>
                    <a:pt x="159584" y="651632"/>
                  </a:lnTo>
                  <a:cubicBezTo>
                    <a:pt x="117260" y="651632"/>
                    <a:pt x="76669" y="634819"/>
                    <a:pt x="46741" y="604891"/>
                  </a:cubicBezTo>
                  <a:cubicBezTo>
                    <a:pt x="16813" y="574963"/>
                    <a:pt x="0" y="534372"/>
                    <a:pt x="0" y="492048"/>
                  </a:cubicBezTo>
                  <a:lnTo>
                    <a:pt x="0" y="159584"/>
                  </a:lnTo>
                  <a:cubicBezTo>
                    <a:pt x="0" y="117260"/>
                    <a:pt x="16813" y="76669"/>
                    <a:pt x="46741" y="46741"/>
                  </a:cubicBezTo>
                  <a:cubicBezTo>
                    <a:pt x="76669" y="16813"/>
                    <a:pt x="117260" y="0"/>
                    <a:pt x="159584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57" name="TextBox 18">
              <a:extLst>
                <a:ext uri="{FF2B5EF4-FFF2-40B4-BE49-F238E27FC236}">
                  <a16:creationId xmlns:a16="http://schemas.microsoft.com/office/drawing/2014/main" id="{D68CA214-1089-4E5D-A873-80748ACB9E08}"/>
                </a:ext>
              </a:extLst>
            </p:cNvPr>
            <p:cNvSpPr txBox="1"/>
            <p:nvPr/>
          </p:nvSpPr>
          <p:spPr>
            <a:xfrm>
              <a:off x="7298" y="-93208"/>
              <a:ext cx="632087" cy="8492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Written work/</a:t>
              </a:r>
            </a:p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assessments</a:t>
              </a:r>
            </a:p>
          </p:txBody>
        </p:sp>
      </p:grpSp>
      <p:grpSp>
        <p:nvGrpSpPr>
          <p:cNvPr id="58" name="Group 19">
            <a:extLst>
              <a:ext uri="{FF2B5EF4-FFF2-40B4-BE49-F238E27FC236}">
                <a16:creationId xmlns:a16="http://schemas.microsoft.com/office/drawing/2014/main" id="{6D3E4E56-B148-4D18-9385-E0F813C9F2D3}"/>
              </a:ext>
            </a:extLst>
          </p:cNvPr>
          <p:cNvGrpSpPr/>
          <p:nvPr/>
        </p:nvGrpSpPr>
        <p:grpSpPr>
          <a:xfrm>
            <a:off x="12994053" y="2139847"/>
            <a:ext cx="3086101" cy="3303092"/>
            <a:chOff x="-92664" y="-103579"/>
            <a:chExt cx="812800" cy="869950"/>
          </a:xfrm>
        </p:grpSpPr>
        <p:sp>
          <p:nvSpPr>
            <p:cNvPr id="59" name="Freeform 20">
              <a:extLst>
                <a:ext uri="{FF2B5EF4-FFF2-40B4-BE49-F238E27FC236}">
                  <a16:creationId xmlns:a16="http://schemas.microsoft.com/office/drawing/2014/main" id="{3DE9DA3F-C630-4D4B-9919-C68BC75268F6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0" name="TextBox 21">
              <a:extLst>
                <a:ext uri="{FF2B5EF4-FFF2-40B4-BE49-F238E27FC236}">
                  <a16:creationId xmlns:a16="http://schemas.microsoft.com/office/drawing/2014/main" id="{2DBC41E1-CF5A-4322-86DA-CF089EBBB8EB}"/>
                </a:ext>
              </a:extLst>
            </p:cNvPr>
            <p:cNvSpPr txBox="1"/>
            <p:nvPr/>
          </p:nvSpPr>
          <p:spPr>
            <a:xfrm>
              <a:off x="-92664" y="-103579"/>
              <a:ext cx="812800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Interview</a:t>
              </a:r>
            </a:p>
          </p:txBody>
        </p:sp>
      </p:grpSp>
      <p:grpSp>
        <p:nvGrpSpPr>
          <p:cNvPr id="61" name="Group 22">
            <a:extLst>
              <a:ext uri="{FF2B5EF4-FFF2-40B4-BE49-F238E27FC236}">
                <a16:creationId xmlns:a16="http://schemas.microsoft.com/office/drawing/2014/main" id="{4CC26210-371A-4706-A713-09A32A6A5F26}"/>
              </a:ext>
            </a:extLst>
          </p:cNvPr>
          <p:cNvGrpSpPr/>
          <p:nvPr/>
        </p:nvGrpSpPr>
        <p:grpSpPr>
          <a:xfrm>
            <a:off x="2763872" y="5419036"/>
            <a:ext cx="2339195" cy="3043352"/>
            <a:chOff x="0" y="-57150"/>
            <a:chExt cx="616084" cy="801541"/>
          </a:xfrm>
        </p:grpSpPr>
        <p:sp>
          <p:nvSpPr>
            <p:cNvPr id="62" name="Freeform 23">
              <a:extLst>
                <a:ext uri="{FF2B5EF4-FFF2-40B4-BE49-F238E27FC236}">
                  <a16:creationId xmlns:a16="http://schemas.microsoft.com/office/drawing/2014/main" id="{CB5320D5-6690-476F-93A0-D855A9D18063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3" name="TextBox 24">
              <a:extLst>
                <a:ext uri="{FF2B5EF4-FFF2-40B4-BE49-F238E27FC236}">
                  <a16:creationId xmlns:a16="http://schemas.microsoft.com/office/drawing/2014/main" id="{19843C34-3AD8-4487-B692-AEA834CC6FFB}"/>
                </a:ext>
              </a:extLst>
            </p:cNvPr>
            <p:cNvSpPr txBox="1"/>
            <p:nvPr/>
          </p:nvSpPr>
          <p:spPr>
            <a:xfrm>
              <a:off x="0" y="-57150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Application decision</a:t>
              </a:r>
            </a:p>
          </p:txBody>
        </p:sp>
      </p:grpSp>
      <p:grpSp>
        <p:nvGrpSpPr>
          <p:cNvPr id="64" name="Group 25">
            <a:extLst>
              <a:ext uri="{FF2B5EF4-FFF2-40B4-BE49-F238E27FC236}">
                <a16:creationId xmlns:a16="http://schemas.microsoft.com/office/drawing/2014/main" id="{EEBB4757-B828-42E6-825D-6A98A4D35E8D}"/>
              </a:ext>
            </a:extLst>
          </p:cNvPr>
          <p:cNvGrpSpPr/>
          <p:nvPr/>
        </p:nvGrpSpPr>
        <p:grpSpPr>
          <a:xfrm>
            <a:off x="5462114" y="5419036"/>
            <a:ext cx="2298117" cy="3043352"/>
            <a:chOff x="0" y="-57150"/>
            <a:chExt cx="605265" cy="801541"/>
          </a:xfrm>
        </p:grpSpPr>
        <p:sp>
          <p:nvSpPr>
            <p:cNvPr id="65" name="Freeform 26">
              <a:extLst>
                <a:ext uri="{FF2B5EF4-FFF2-40B4-BE49-F238E27FC236}">
                  <a16:creationId xmlns:a16="http://schemas.microsoft.com/office/drawing/2014/main" id="{334F0D62-FD2B-4024-8D67-D93F3B0C29FF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6" name="TextBox 27">
              <a:extLst>
                <a:ext uri="{FF2B5EF4-FFF2-40B4-BE49-F238E27FC236}">
                  <a16:creationId xmlns:a16="http://schemas.microsoft.com/office/drawing/2014/main" id="{EE52DEFD-798A-4ED9-8F7B-0AEEAB0EB731}"/>
                </a:ext>
              </a:extLst>
            </p:cNvPr>
            <p:cNvSpPr txBox="1"/>
            <p:nvPr/>
          </p:nvSpPr>
          <p:spPr>
            <a:xfrm>
              <a:off x="0" y="-57150"/>
              <a:ext cx="605265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Choose a firm &amp; insurance choice</a:t>
              </a:r>
            </a:p>
          </p:txBody>
        </p:sp>
      </p:grpSp>
      <p:grpSp>
        <p:nvGrpSpPr>
          <p:cNvPr id="67" name="Group 28">
            <a:extLst>
              <a:ext uri="{FF2B5EF4-FFF2-40B4-BE49-F238E27FC236}">
                <a16:creationId xmlns:a16="http://schemas.microsoft.com/office/drawing/2014/main" id="{99920517-074A-409C-8CA9-31D25E97C0C9}"/>
              </a:ext>
            </a:extLst>
          </p:cNvPr>
          <p:cNvGrpSpPr/>
          <p:nvPr/>
        </p:nvGrpSpPr>
        <p:grpSpPr>
          <a:xfrm>
            <a:off x="8163928" y="5289168"/>
            <a:ext cx="2299359" cy="3303092"/>
            <a:chOff x="0" y="-91354"/>
            <a:chExt cx="605592" cy="869950"/>
          </a:xfrm>
        </p:grpSpPr>
        <p:sp>
          <p:nvSpPr>
            <p:cNvPr id="68" name="Freeform 29">
              <a:extLst>
                <a:ext uri="{FF2B5EF4-FFF2-40B4-BE49-F238E27FC236}">
                  <a16:creationId xmlns:a16="http://schemas.microsoft.com/office/drawing/2014/main" id="{0082F242-6E61-4207-9CDD-C4198D574F3D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69" name="TextBox 30">
              <a:extLst>
                <a:ext uri="{FF2B5EF4-FFF2-40B4-BE49-F238E27FC236}">
                  <a16:creationId xmlns:a16="http://schemas.microsoft.com/office/drawing/2014/main" id="{D11D9484-7B7E-43D1-975F-CEC4FEC40327}"/>
                </a:ext>
              </a:extLst>
            </p:cNvPr>
            <p:cNvSpPr txBox="1"/>
            <p:nvPr/>
          </p:nvSpPr>
          <p:spPr>
            <a:xfrm>
              <a:off x="327" y="-91354"/>
              <a:ext cx="605265" cy="8699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Exam results</a:t>
              </a:r>
            </a:p>
          </p:txBody>
        </p:sp>
      </p:grpSp>
      <p:grpSp>
        <p:nvGrpSpPr>
          <p:cNvPr id="70" name="Group 31">
            <a:extLst>
              <a:ext uri="{FF2B5EF4-FFF2-40B4-BE49-F238E27FC236}">
                <a16:creationId xmlns:a16="http://schemas.microsoft.com/office/drawing/2014/main" id="{6C9E2EE1-5B48-420B-9119-4149372B5C35}"/>
              </a:ext>
            </a:extLst>
          </p:cNvPr>
          <p:cNvGrpSpPr/>
          <p:nvPr/>
        </p:nvGrpSpPr>
        <p:grpSpPr>
          <a:xfrm>
            <a:off x="10970135" y="5354740"/>
            <a:ext cx="2292239" cy="3102902"/>
            <a:chOff x="0" y="-74084"/>
            <a:chExt cx="603717" cy="817225"/>
          </a:xfrm>
        </p:grpSpPr>
        <p:sp>
          <p:nvSpPr>
            <p:cNvPr id="71" name="Freeform 32">
              <a:extLst>
                <a:ext uri="{FF2B5EF4-FFF2-40B4-BE49-F238E27FC236}">
                  <a16:creationId xmlns:a16="http://schemas.microsoft.com/office/drawing/2014/main" id="{399F8D3D-96CE-4C4D-A032-B5E617326D3C}"/>
                </a:ext>
              </a:extLst>
            </p:cNvPr>
            <p:cNvSpPr/>
            <p:nvPr/>
          </p:nvSpPr>
          <p:spPr>
            <a:xfrm>
              <a:off x="0" y="0"/>
              <a:ext cx="603717" cy="651632"/>
            </a:xfrm>
            <a:custGeom>
              <a:avLst/>
              <a:gdLst/>
              <a:ahLst/>
              <a:cxnLst/>
              <a:rect l="l" t="t" r="r" b="b"/>
              <a:pathLst>
                <a:path w="603717" h="651632">
                  <a:moveTo>
                    <a:pt x="172250" y="0"/>
                  </a:moveTo>
                  <a:lnTo>
                    <a:pt x="431467" y="0"/>
                  </a:lnTo>
                  <a:cubicBezTo>
                    <a:pt x="526598" y="0"/>
                    <a:pt x="603717" y="77119"/>
                    <a:pt x="603717" y="172250"/>
                  </a:cubicBezTo>
                  <a:lnTo>
                    <a:pt x="603717" y="479382"/>
                  </a:lnTo>
                  <a:cubicBezTo>
                    <a:pt x="603717" y="574513"/>
                    <a:pt x="526598" y="651632"/>
                    <a:pt x="431467" y="651632"/>
                  </a:cubicBezTo>
                  <a:lnTo>
                    <a:pt x="172250" y="651632"/>
                  </a:lnTo>
                  <a:cubicBezTo>
                    <a:pt x="126566" y="651632"/>
                    <a:pt x="82754" y="633484"/>
                    <a:pt x="50451" y="601181"/>
                  </a:cubicBezTo>
                  <a:cubicBezTo>
                    <a:pt x="18148" y="568878"/>
                    <a:pt x="0" y="525066"/>
                    <a:pt x="0" y="479382"/>
                  </a:cubicBezTo>
                  <a:lnTo>
                    <a:pt x="0" y="172250"/>
                  </a:lnTo>
                  <a:cubicBezTo>
                    <a:pt x="0" y="77119"/>
                    <a:pt x="77119" y="0"/>
                    <a:pt x="172250" y="0"/>
                  </a:cubicBezTo>
                  <a:close/>
                </a:path>
              </a:pathLst>
            </a:custGeom>
            <a:solidFill>
              <a:srgbClr val="94E9ED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72" name="TextBox 33">
              <a:extLst>
                <a:ext uri="{FF2B5EF4-FFF2-40B4-BE49-F238E27FC236}">
                  <a16:creationId xmlns:a16="http://schemas.microsoft.com/office/drawing/2014/main" id="{3D9D5A9C-AB09-45C4-AB44-D772FB4CD00E}"/>
                </a:ext>
              </a:extLst>
            </p:cNvPr>
            <p:cNvSpPr txBox="1"/>
            <p:nvPr/>
          </p:nvSpPr>
          <p:spPr>
            <a:xfrm>
              <a:off x="37479" y="-74084"/>
              <a:ext cx="531173" cy="81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Start University!</a:t>
              </a:r>
            </a:p>
          </p:txBody>
        </p:sp>
      </p:grpSp>
      <p:pic>
        <p:nvPicPr>
          <p:cNvPr id="73" name="Picture 34">
            <a:extLst>
              <a:ext uri="{FF2B5EF4-FFF2-40B4-BE49-F238E27FC236}">
                <a16:creationId xmlns:a16="http://schemas.microsoft.com/office/drawing/2014/main" id="{4294742F-B6DB-4A92-9A4D-2E96456F4D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93421" y="3505482"/>
            <a:ext cx="533475" cy="533475"/>
          </a:xfrm>
          <a:prstGeom prst="rect">
            <a:avLst/>
          </a:prstGeom>
        </p:spPr>
      </p:pic>
      <p:pic>
        <p:nvPicPr>
          <p:cNvPr id="74" name="Picture 35">
            <a:extLst>
              <a:ext uri="{FF2B5EF4-FFF2-40B4-BE49-F238E27FC236}">
                <a16:creationId xmlns:a16="http://schemas.microsoft.com/office/drawing/2014/main" id="{0D068AE4-F47F-45FC-99EE-72B0B6EAA6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06715" y="3503469"/>
            <a:ext cx="533475" cy="533475"/>
          </a:xfrm>
          <a:prstGeom prst="rect">
            <a:avLst/>
          </a:prstGeom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8A305553-40FE-401D-B2EC-8B0F6BDE31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32095" y="3503469"/>
            <a:ext cx="533475" cy="533475"/>
          </a:xfrm>
          <a:prstGeom prst="rect">
            <a:avLst/>
          </a:prstGeom>
        </p:spPr>
      </p:pic>
      <p:pic>
        <p:nvPicPr>
          <p:cNvPr id="76" name="Picture 37">
            <a:extLst>
              <a:ext uri="{FF2B5EF4-FFF2-40B4-BE49-F238E27FC236}">
                <a16:creationId xmlns:a16="http://schemas.microsoft.com/office/drawing/2014/main" id="{E8B41C5C-0247-4ACF-85D7-CBBE077D31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062312" y="3505482"/>
            <a:ext cx="533475" cy="533475"/>
          </a:xfrm>
          <a:prstGeom prst="rect">
            <a:avLst/>
          </a:prstGeom>
        </p:spPr>
      </p:pic>
      <p:pic>
        <p:nvPicPr>
          <p:cNvPr id="77" name="Picture 38">
            <a:extLst>
              <a:ext uri="{FF2B5EF4-FFF2-40B4-BE49-F238E27FC236}">
                <a16:creationId xmlns:a16="http://schemas.microsoft.com/office/drawing/2014/main" id="{8C58615D-BF83-4188-8027-4317B79ABD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95313" y="6712805"/>
            <a:ext cx="533475" cy="533475"/>
          </a:xfrm>
          <a:prstGeom prst="rect">
            <a:avLst/>
          </a:prstGeom>
        </p:spPr>
      </p:pic>
      <p:pic>
        <p:nvPicPr>
          <p:cNvPr id="78" name="Picture 39">
            <a:extLst>
              <a:ext uri="{FF2B5EF4-FFF2-40B4-BE49-F238E27FC236}">
                <a16:creationId xmlns:a16="http://schemas.microsoft.com/office/drawing/2014/main" id="{9A2CA3E8-2E51-4A91-84B4-F77C97AD5F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46385" y="6712805"/>
            <a:ext cx="533475" cy="533475"/>
          </a:xfrm>
          <a:prstGeom prst="rect">
            <a:avLst/>
          </a:prstGeom>
        </p:spPr>
      </p:pic>
      <p:pic>
        <p:nvPicPr>
          <p:cNvPr id="79" name="Picture 40">
            <a:extLst>
              <a:ext uri="{FF2B5EF4-FFF2-40B4-BE49-F238E27FC236}">
                <a16:creationId xmlns:a16="http://schemas.microsoft.com/office/drawing/2014/main" id="{EF65239E-CB4B-43C8-9A66-7A64808A73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56167" y="6712805"/>
            <a:ext cx="533475" cy="533475"/>
          </a:xfrm>
          <a:prstGeom prst="rect">
            <a:avLst/>
          </a:prstGeom>
        </p:spPr>
      </p:pic>
      <p:grpSp>
        <p:nvGrpSpPr>
          <p:cNvPr id="80" name="Group 41">
            <a:extLst>
              <a:ext uri="{FF2B5EF4-FFF2-40B4-BE49-F238E27FC236}">
                <a16:creationId xmlns:a16="http://schemas.microsoft.com/office/drawing/2014/main" id="{33AD969C-363C-47B2-B909-8FBEB069E5E6}"/>
              </a:ext>
            </a:extLst>
          </p:cNvPr>
          <p:cNvGrpSpPr/>
          <p:nvPr/>
        </p:nvGrpSpPr>
        <p:grpSpPr>
          <a:xfrm>
            <a:off x="2922858" y="2269716"/>
            <a:ext cx="2466666" cy="3043352"/>
            <a:chOff x="0" y="-69375"/>
            <a:chExt cx="649657" cy="801541"/>
          </a:xfrm>
        </p:grpSpPr>
        <p:sp>
          <p:nvSpPr>
            <p:cNvPr id="81" name="Freeform 42">
              <a:extLst>
                <a:ext uri="{FF2B5EF4-FFF2-40B4-BE49-F238E27FC236}">
                  <a16:creationId xmlns:a16="http://schemas.microsoft.com/office/drawing/2014/main" id="{00FF6A85-E699-4F39-92DE-FC7387A57E9B}"/>
                </a:ext>
              </a:extLst>
            </p:cNvPr>
            <p:cNvSpPr/>
            <p:nvPr/>
          </p:nvSpPr>
          <p:spPr>
            <a:xfrm>
              <a:off x="0" y="0"/>
              <a:ext cx="649657" cy="651632"/>
            </a:xfrm>
            <a:custGeom>
              <a:avLst/>
              <a:gdLst/>
              <a:ahLst/>
              <a:cxnLst/>
              <a:rect l="l" t="t" r="r" b="b"/>
              <a:pathLst>
                <a:path w="649657" h="651632">
                  <a:moveTo>
                    <a:pt x="160070" y="0"/>
                  </a:moveTo>
                  <a:lnTo>
                    <a:pt x="489587" y="0"/>
                  </a:lnTo>
                  <a:cubicBezTo>
                    <a:pt x="532040" y="0"/>
                    <a:pt x="572755" y="16864"/>
                    <a:pt x="602773" y="46883"/>
                  </a:cubicBezTo>
                  <a:cubicBezTo>
                    <a:pt x="632792" y="76902"/>
                    <a:pt x="649657" y="117616"/>
                    <a:pt x="649657" y="160070"/>
                  </a:cubicBezTo>
                  <a:lnTo>
                    <a:pt x="649657" y="491563"/>
                  </a:lnTo>
                  <a:cubicBezTo>
                    <a:pt x="649657" y="534016"/>
                    <a:pt x="632792" y="574730"/>
                    <a:pt x="602773" y="604749"/>
                  </a:cubicBezTo>
                  <a:cubicBezTo>
                    <a:pt x="572755" y="634768"/>
                    <a:pt x="532040" y="651632"/>
                    <a:pt x="489587" y="651632"/>
                  </a:cubicBezTo>
                  <a:lnTo>
                    <a:pt x="160070" y="651632"/>
                  </a:lnTo>
                  <a:cubicBezTo>
                    <a:pt x="117616" y="651632"/>
                    <a:pt x="76902" y="634768"/>
                    <a:pt x="46883" y="604749"/>
                  </a:cubicBezTo>
                  <a:cubicBezTo>
                    <a:pt x="16864" y="574730"/>
                    <a:pt x="0" y="534016"/>
                    <a:pt x="0" y="491563"/>
                  </a:cubicBezTo>
                  <a:lnTo>
                    <a:pt x="0" y="160070"/>
                  </a:lnTo>
                  <a:cubicBezTo>
                    <a:pt x="0" y="117616"/>
                    <a:pt x="16864" y="76902"/>
                    <a:pt x="46883" y="46883"/>
                  </a:cubicBezTo>
                  <a:cubicBezTo>
                    <a:pt x="76902" y="16864"/>
                    <a:pt x="117616" y="0"/>
                    <a:pt x="160070" y="0"/>
                  </a:cubicBez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82" name="TextBox 43">
              <a:extLst>
                <a:ext uri="{FF2B5EF4-FFF2-40B4-BE49-F238E27FC236}">
                  <a16:creationId xmlns:a16="http://schemas.microsoft.com/office/drawing/2014/main" id="{DC00C3A7-1AB2-4306-BF55-83AE5E543CC4}"/>
                </a:ext>
              </a:extLst>
            </p:cNvPr>
            <p:cNvSpPr txBox="1"/>
            <p:nvPr/>
          </p:nvSpPr>
          <p:spPr>
            <a:xfrm>
              <a:off x="13626" y="-69375"/>
              <a:ext cx="616084" cy="8015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r>
                <a:rPr lang="en-US" sz="2599" dirty="0">
                  <a:solidFill>
                    <a:srgbClr val="000000"/>
                  </a:solidFill>
                  <a:latin typeface="Arial" panose="020B0604020202020204" pitchFamily="34" charset="0"/>
                </a:rPr>
                <a:t> Assessment Registration (some courses)</a:t>
              </a:r>
            </a:p>
          </p:txBody>
        </p:sp>
      </p:grpSp>
      <p:pic>
        <p:nvPicPr>
          <p:cNvPr id="83" name="Picture 44">
            <a:extLst>
              <a:ext uri="{FF2B5EF4-FFF2-40B4-BE49-F238E27FC236}">
                <a16:creationId xmlns:a16="http://schemas.microsoft.com/office/drawing/2014/main" id="{C34D10BE-4FDE-4DB3-90B3-691EF76EDE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532296" y="3505482"/>
            <a:ext cx="533475" cy="533475"/>
          </a:xfrm>
          <a:prstGeom prst="rect">
            <a:avLst/>
          </a:prstGeom>
        </p:spPr>
      </p:pic>
      <p:pic>
        <p:nvPicPr>
          <p:cNvPr id="84" name="Picture 45">
            <a:extLst>
              <a:ext uri="{FF2B5EF4-FFF2-40B4-BE49-F238E27FC236}">
                <a16:creationId xmlns:a16="http://schemas.microsoft.com/office/drawing/2014/main" id="{846DE3CC-C2AF-4722-A86D-44CBCEAA86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262051" y="3503469"/>
            <a:ext cx="533475" cy="533475"/>
          </a:xfrm>
          <a:prstGeom prst="rect">
            <a:avLst/>
          </a:prstGeom>
        </p:spPr>
      </p:pic>
      <p:pic>
        <p:nvPicPr>
          <p:cNvPr id="85" name="Picture 4" descr="About the logo | University of Cambridge">
            <a:extLst>
              <a:ext uri="{FF2B5EF4-FFF2-40B4-BE49-F238E27FC236}">
                <a16:creationId xmlns:a16="http://schemas.microsoft.com/office/drawing/2014/main" id="{0DB15EE1-23C2-4B40-8F39-D6393973D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6" descr="University of Oxford visual identity - Fonts In Use">
            <a:extLst>
              <a:ext uri="{FF2B5EF4-FFF2-40B4-BE49-F238E27FC236}">
                <a16:creationId xmlns:a16="http://schemas.microsoft.com/office/drawing/2014/main" id="{0CD9BB79-81E8-4F91-8639-45A37DD66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E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4833377" cy="10287000"/>
            <a:chOff x="0" y="0"/>
            <a:chExt cx="1272988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72988" cy="2709333"/>
            </a:xfrm>
            <a:custGeom>
              <a:avLst/>
              <a:gdLst/>
              <a:ahLst/>
              <a:cxnLst/>
              <a:rect l="l" t="t" r="r" b="b"/>
              <a:pathLst>
                <a:path w="1272988" h="2709333">
                  <a:moveTo>
                    <a:pt x="0" y="0"/>
                  </a:moveTo>
                  <a:lnTo>
                    <a:pt x="1272988" y="0"/>
                  </a:lnTo>
                  <a:lnTo>
                    <a:pt x="1272988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D6C35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04775"/>
              <a:ext cx="812800" cy="9175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99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 l="11678" t="11700" r="11678"/>
          <a:stretch>
            <a:fillRect/>
          </a:stretch>
        </p:blipFill>
        <p:spPr>
          <a:xfrm>
            <a:off x="-1877667" y="-655286"/>
            <a:ext cx="6711044" cy="11597573"/>
          </a:xfrm>
          <a:prstGeom prst="rect">
            <a:avLst/>
          </a:prstGeom>
        </p:spPr>
      </p:pic>
      <p:pic>
        <p:nvPicPr>
          <p:cNvPr id="19" name="Picture 7">
            <a:extLst>
              <a:ext uri="{FF2B5EF4-FFF2-40B4-BE49-F238E27FC236}">
                <a16:creationId xmlns:a16="http://schemas.microsoft.com/office/drawing/2014/main" id="{28D786B9-85FA-4310-A069-239D21E925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97605" y="1822593"/>
            <a:ext cx="7543844" cy="4269202"/>
          </a:xfrm>
          <a:prstGeom prst="rect">
            <a:avLst/>
          </a:prstGeom>
        </p:spPr>
      </p:pic>
      <p:sp>
        <p:nvSpPr>
          <p:cNvPr id="20" name="TextBox 6">
            <a:extLst>
              <a:ext uri="{FF2B5EF4-FFF2-40B4-BE49-F238E27FC236}">
                <a16:creationId xmlns:a16="http://schemas.microsoft.com/office/drawing/2014/main" id="{0BBC1504-7C71-4071-9FD9-7FCDE29BEA25}"/>
              </a:ext>
            </a:extLst>
          </p:cNvPr>
          <p:cNvSpPr txBox="1"/>
          <p:nvPr/>
        </p:nvSpPr>
        <p:spPr>
          <a:xfrm>
            <a:off x="3706576" y="261467"/>
            <a:ext cx="15564183" cy="15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dirty="0">
                <a:solidFill>
                  <a:srgbClr val="EF7B54"/>
                </a:solidFill>
                <a:latin typeface="Arial" panose="020B0604020202020204" pitchFamily="34" charset="0"/>
              </a:rPr>
              <a:t>WIDER EXPLORATION</a:t>
            </a: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id="{67AA214E-D3A7-4D4D-A447-D3D80C264910}"/>
              </a:ext>
            </a:extLst>
          </p:cNvPr>
          <p:cNvSpPr txBox="1"/>
          <p:nvPr/>
        </p:nvSpPr>
        <p:spPr>
          <a:xfrm>
            <a:off x="5244425" y="9282758"/>
            <a:ext cx="4254820" cy="8262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315"/>
              </a:lnSpc>
              <a:spcBef>
                <a:spcPct val="0"/>
              </a:spcBef>
            </a:pPr>
            <a:r>
              <a:rPr lang="en-US" sz="2500" dirty="0">
                <a:solidFill>
                  <a:schemeClr val="bg1"/>
                </a:solidFill>
                <a:latin typeface="Arial" panose="020B0604020202020204" pitchFamily="34" charset="0"/>
              </a:rPr>
              <a:t>www.undergraduate.study.cam.ac.uk/events</a:t>
            </a:r>
          </a:p>
        </p:txBody>
      </p:sp>
      <p:pic>
        <p:nvPicPr>
          <p:cNvPr id="25" name="Picture 10">
            <a:extLst>
              <a:ext uri="{FF2B5EF4-FFF2-40B4-BE49-F238E27FC236}">
                <a16:creationId xmlns:a16="http://schemas.microsoft.com/office/drawing/2014/main" id="{E335E135-F120-4ED3-A044-7D1336B8FD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463016" flipH="1">
            <a:off x="9138213" y="8793085"/>
            <a:ext cx="1043506" cy="3730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019628" y="9282758"/>
            <a:ext cx="67577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  <a:latin typeface="Arial" panose="020B0604020202020204" pitchFamily="34" charset="0"/>
              </a:rPr>
              <a:t>https://www.ox.ac.uk/admissions/undergraduate/</a:t>
            </a:r>
          </a:p>
          <a:p>
            <a:r>
              <a:rPr lang="en-GB" sz="2200" b="1" dirty="0">
                <a:solidFill>
                  <a:schemeClr val="bg1"/>
                </a:solidFill>
                <a:latin typeface="Arial" panose="020B0604020202020204" pitchFamily="34" charset="0"/>
              </a:rPr>
              <a:t>increasing-access/events-calendar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6091795"/>
            <a:ext cx="4572000" cy="3089515"/>
          </a:xfrm>
          <a:prstGeom prst="rect">
            <a:avLst/>
          </a:prstGeom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E335E135-F120-4ED3-A044-7D1336B8FD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463016" flipH="1">
            <a:off x="15362711" y="8658912"/>
            <a:ext cx="1043506" cy="3730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E37E35C-6CC5-E5D2-E8F7-1AA6493394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4904" y="1908105"/>
            <a:ext cx="3317702" cy="730767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8009230" y="8230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1251774" y="1752823"/>
            <a:ext cx="10287000" cy="6485088"/>
            <a:chOff x="0" y="0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2124961" y="2543876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192254" y="3924300"/>
            <a:ext cx="4498944" cy="411471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2357921" y="1236552"/>
            <a:ext cx="11549453" cy="3261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dirty="0">
                <a:solidFill>
                  <a:srgbClr val="000000"/>
                </a:solidFill>
                <a:latin typeface="Arial" panose="020B0604020202020204" pitchFamily="34" charset="0"/>
              </a:rPr>
              <a:t>FINANCIAL SUPPORT</a:t>
            </a:r>
          </a:p>
        </p:txBody>
      </p:sp>
      <p:pic>
        <p:nvPicPr>
          <p:cNvPr id="11" name="Picture 4" descr="About the logo | University of Cambridge">
            <a:extLst>
              <a:ext uri="{FF2B5EF4-FFF2-40B4-BE49-F238E27FC236}">
                <a16:creationId xmlns:a16="http://schemas.microsoft.com/office/drawing/2014/main" id="{9EF94A11-8D41-40E6-95A3-7FF17F21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University of Oxford visual identity - Fonts In Use">
            <a:extLst>
              <a:ext uri="{FF2B5EF4-FFF2-40B4-BE49-F238E27FC236}">
                <a16:creationId xmlns:a16="http://schemas.microsoft.com/office/drawing/2014/main" id="{687F64E7-45F9-4245-8525-EF610D832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6737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975514" y="913487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3276258" y="1703445"/>
            <a:ext cx="10287000" cy="6485088"/>
            <a:chOff x="0" y="0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FF5757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3416571" y="2478039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11106" y="177874"/>
            <a:ext cx="11269646" cy="3261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dirty="0">
                <a:solidFill>
                  <a:srgbClr val="000000"/>
                </a:solidFill>
                <a:latin typeface="Arial" panose="020B0604020202020204" pitchFamily="34" charset="0"/>
              </a:rPr>
              <a:t>UNIVERSITY SUPPORT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514746" y="334660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College-owned accommodation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514746" y="442356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Free or </a:t>
            </a: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</a:rPr>
              <a:t>subsidised</a:t>
            </a: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 facilities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14746" y="550052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</a:rPr>
              <a:t>Subsidised</a:t>
            </a: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 meals and entertainment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514746" y="657748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Bursaries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514746" y="765444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College grants and awards (travel, book, equipment)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2709" y="3881469"/>
            <a:ext cx="4498944" cy="4114710"/>
          </a:xfrm>
          <a:prstGeom prst="rect">
            <a:avLst/>
          </a:prstGeom>
        </p:spPr>
      </p:pic>
      <p:pic>
        <p:nvPicPr>
          <p:cNvPr id="16" name="Picture 4" descr="About the logo | University of Cambridge">
            <a:extLst>
              <a:ext uri="{FF2B5EF4-FFF2-40B4-BE49-F238E27FC236}">
                <a16:creationId xmlns:a16="http://schemas.microsoft.com/office/drawing/2014/main" id="{A5E31D48-8F49-479F-98F8-92BADFD52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University of Oxford visual identity - Fonts In Use">
            <a:extLst>
              <a:ext uri="{FF2B5EF4-FFF2-40B4-BE49-F238E27FC236}">
                <a16:creationId xmlns:a16="http://schemas.microsoft.com/office/drawing/2014/main" id="{74104037-1E65-4F07-8E4A-503C9EA31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1373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3783971" y="865791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3276258" y="1703445"/>
            <a:ext cx="10287000" cy="6485088"/>
            <a:chOff x="0" y="0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FF5757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8794327" y="2342999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-1219200" y="-170543"/>
            <a:ext cx="11269646" cy="3261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dirty="0">
                <a:solidFill>
                  <a:srgbClr val="000000"/>
                </a:solidFill>
                <a:latin typeface="Arial" panose="020B0604020202020204" pitchFamily="34" charset="0"/>
              </a:rPr>
              <a:t>CAMBRIDGE BURSARY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876800" y="2742369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Non-repayable bursaries for living costs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876800" y="3819329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Up to £3,500 per year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876800" y="4896289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Household income of below £62,215 (sliding scale)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876800" y="5973249"/>
            <a:ext cx="10920691" cy="1189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Additional grants for students who were eligible for Free Schools Meals (extra £1,000 per year)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876800" y="7513261"/>
            <a:ext cx="10920691" cy="560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www.cam.ac.uk/cambridgebursary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2709" y="3881469"/>
            <a:ext cx="4498944" cy="4114710"/>
          </a:xfrm>
          <a:prstGeom prst="rect">
            <a:avLst/>
          </a:prstGeom>
        </p:spPr>
      </p:pic>
      <p:pic>
        <p:nvPicPr>
          <p:cNvPr id="16" name="Picture 4" descr="About the logo | University of Cambridge">
            <a:extLst>
              <a:ext uri="{FF2B5EF4-FFF2-40B4-BE49-F238E27FC236}">
                <a16:creationId xmlns:a16="http://schemas.microsoft.com/office/drawing/2014/main" id="{8284C70F-EC05-4E55-A3D7-3BF6C6880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University of Oxford visual identity - Fonts In Use">
            <a:extLst>
              <a:ext uri="{FF2B5EF4-FFF2-40B4-BE49-F238E27FC236}">
                <a16:creationId xmlns:a16="http://schemas.microsoft.com/office/drawing/2014/main" id="{FBC84F28-9BBA-4F75-92FE-254FB4B3F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4">
            <a:extLst>
              <a:ext uri="{FF2B5EF4-FFF2-40B4-BE49-F238E27FC236}">
                <a16:creationId xmlns:a16="http://schemas.microsoft.com/office/drawing/2014/main" id="{B948715D-3F35-7E89-B014-B973C9E3048B}"/>
              </a:ext>
            </a:extLst>
          </p:cNvPr>
          <p:cNvSpPr txBox="1"/>
          <p:nvPr/>
        </p:nvSpPr>
        <p:spPr>
          <a:xfrm>
            <a:off x="3159787" y="8612833"/>
            <a:ext cx="12017427" cy="1792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Additional College bursaries</a:t>
            </a:r>
          </a:p>
          <a:p>
            <a:pPr marL="1191256" lvl="2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i="1" dirty="0">
                <a:solidFill>
                  <a:srgbClr val="000000"/>
                </a:solidFill>
                <a:latin typeface="Arial" panose="020B0604020202020204" pitchFamily="34" charset="0"/>
              </a:rPr>
              <a:t>e.g. Pembroke Enhanced Bursary (minimum value of  £3,000)</a:t>
            </a:r>
          </a:p>
        </p:txBody>
      </p:sp>
    </p:spTree>
    <p:extLst>
      <p:ext uri="{BB962C8B-B14F-4D97-AF65-F5344CB8AC3E}">
        <p14:creationId xmlns:p14="http://schemas.microsoft.com/office/powerpoint/2010/main" val="11259213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2975514" y="913487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3276258" y="1703445"/>
            <a:ext cx="10287000" cy="6485088"/>
            <a:chOff x="0" y="0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FF5757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3416571" y="2478039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2763979" y="-160779"/>
            <a:ext cx="11269646" cy="1555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dirty="0">
                <a:solidFill>
                  <a:srgbClr val="000000"/>
                </a:solidFill>
                <a:latin typeface="Arial" panose="020B0604020202020204" pitchFamily="34" charset="0"/>
              </a:rPr>
              <a:t>OXFORD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159415" y="-107185"/>
            <a:ext cx="3798996" cy="3474541"/>
          </a:xfrm>
          <a:prstGeom prst="rect">
            <a:avLst/>
          </a:prstGeom>
        </p:spPr>
      </p:pic>
      <p:pic>
        <p:nvPicPr>
          <p:cNvPr id="16" name="Picture 4" descr="About the logo | University of Cambridge">
            <a:extLst>
              <a:ext uri="{FF2B5EF4-FFF2-40B4-BE49-F238E27FC236}">
                <a16:creationId xmlns:a16="http://schemas.microsoft.com/office/drawing/2014/main" id="{8284C70F-EC05-4E55-A3D7-3BF6C6880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3" y="9077695"/>
            <a:ext cx="1856036" cy="4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University of Oxford visual identity - Fonts In Use">
            <a:extLst>
              <a:ext uri="{FF2B5EF4-FFF2-40B4-BE49-F238E27FC236}">
                <a16:creationId xmlns:a16="http://schemas.microsoft.com/office/drawing/2014/main" id="{FBC84F28-9BBA-4F75-92FE-254FB4B3F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36" y="9606771"/>
            <a:ext cx="1891470" cy="5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0"/>
          <p:cNvSpPr txBox="1"/>
          <p:nvPr/>
        </p:nvSpPr>
        <p:spPr>
          <a:xfrm>
            <a:off x="8763000" y="1731991"/>
            <a:ext cx="10920691" cy="1792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Oxford Bursaries</a:t>
            </a:r>
          </a:p>
          <a:p>
            <a:pPr marL="367028" lvl="1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(Household income of </a:t>
            </a:r>
          </a:p>
          <a:p>
            <a:pPr marL="367028" lvl="1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below £50,000 (sliding scale))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3654862" y="6895680"/>
            <a:ext cx="10920691" cy="1792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Additional grants (up to £3500) for care experienced students plus 365-day accommodation through college</a:t>
            </a:r>
          </a:p>
        </p:txBody>
      </p:sp>
      <p:sp>
        <p:nvSpPr>
          <p:cNvPr id="19" name="TextBox 14"/>
          <p:cNvSpPr txBox="1"/>
          <p:nvPr/>
        </p:nvSpPr>
        <p:spPr>
          <a:xfrm>
            <a:off x="3654862" y="8484584"/>
            <a:ext cx="10920691" cy="1186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https://www.ox.ac.uk/admissions/undergraduate/fees-and-funding/oxford-support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8734269" y="3806963"/>
            <a:ext cx="8542830" cy="11764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Up to £4320 per year non-repayable bursary</a:t>
            </a:r>
          </a:p>
        </p:txBody>
      </p:sp>
      <p:grpSp>
        <p:nvGrpSpPr>
          <p:cNvPr id="25" name="Group 2">
            <a:extLst>
              <a:ext uri="{FF2B5EF4-FFF2-40B4-BE49-F238E27FC236}">
                <a16:creationId xmlns:a16="http://schemas.microsoft.com/office/drawing/2014/main" id="{F1A9308A-9574-46E0-B555-F76F93BED5BE}"/>
              </a:ext>
            </a:extLst>
          </p:cNvPr>
          <p:cNvGrpSpPr/>
          <p:nvPr/>
        </p:nvGrpSpPr>
        <p:grpSpPr>
          <a:xfrm>
            <a:off x="-1240142" y="872995"/>
            <a:ext cx="15050114" cy="23571580"/>
            <a:chOff x="0" y="-47625"/>
            <a:chExt cx="812800" cy="860425"/>
          </a:xfrm>
        </p:grpSpPr>
        <p:sp>
          <p:nvSpPr>
            <p:cNvPr id="26" name="Freeform 3">
              <a:extLst>
                <a:ext uri="{FF2B5EF4-FFF2-40B4-BE49-F238E27FC236}">
                  <a16:creationId xmlns:a16="http://schemas.microsoft.com/office/drawing/2014/main" id="{3E7A9E5B-BE82-40C5-90D9-299C3D46922D}"/>
                </a:ext>
              </a:extLst>
            </p:cNvPr>
            <p:cNvSpPr/>
            <p:nvPr/>
          </p:nvSpPr>
          <p:spPr>
            <a:xfrm>
              <a:off x="102404" y="-18134"/>
              <a:ext cx="448056" cy="161606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7" name="TextBox 4">
              <a:extLst>
                <a:ext uri="{FF2B5EF4-FFF2-40B4-BE49-F238E27FC236}">
                  <a16:creationId xmlns:a16="http://schemas.microsoft.com/office/drawing/2014/main" id="{3736F19F-E869-409D-A034-6E3B2F194956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Box 11"/>
          <p:cNvSpPr txBox="1"/>
          <p:nvPr/>
        </p:nvSpPr>
        <p:spPr>
          <a:xfrm>
            <a:off x="437939" y="1680906"/>
            <a:ext cx="10920691" cy="11764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</a:rPr>
              <a:t>Crankstart</a:t>
            </a: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 Scholarships for UK Students</a:t>
            </a:r>
          </a:p>
          <a:p>
            <a:pPr marL="367028" lvl="1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(Household income below £32,500)</a:t>
            </a:r>
          </a:p>
        </p:txBody>
      </p:sp>
      <p:sp>
        <p:nvSpPr>
          <p:cNvPr id="13" name="TextBox 11"/>
          <p:cNvSpPr txBox="1"/>
          <p:nvPr/>
        </p:nvSpPr>
        <p:spPr>
          <a:xfrm>
            <a:off x="391761" y="3107065"/>
            <a:ext cx="8542830" cy="11764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Up to £6,270 per year non-repayable bursary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381822" y="3945616"/>
            <a:ext cx="8542830" cy="11764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Internship, work experience, volunteering </a:t>
            </a: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</a:rPr>
              <a:t>programme</a:t>
            </a:r>
            <a:endParaRPr lang="en-US" sz="3399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381822" y="5219593"/>
            <a:ext cx="8542830" cy="570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734056" lvl="1" indent="-367028">
              <a:lnSpc>
                <a:spcPts val="4759"/>
              </a:lnSpc>
              <a:spcBef>
                <a:spcPct val="0"/>
              </a:spcBef>
              <a:buFont typeface="Arial"/>
              <a:buChar char="•"/>
            </a:pPr>
            <a:r>
              <a:rPr lang="en-US" sz="3399" dirty="0">
                <a:solidFill>
                  <a:srgbClr val="000000"/>
                </a:solidFill>
                <a:latin typeface="Arial" panose="020B0604020202020204" pitchFamily="34" charset="0"/>
              </a:rPr>
              <a:t>Social and Events </a:t>
            </a:r>
            <a:r>
              <a:rPr lang="en-US" sz="3399" dirty="0" err="1">
                <a:solidFill>
                  <a:srgbClr val="000000"/>
                </a:solidFill>
                <a:latin typeface="Arial" panose="020B0604020202020204" pitchFamily="34" charset="0"/>
              </a:rPr>
              <a:t>programme</a:t>
            </a:r>
            <a:endParaRPr lang="en-US" sz="3399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1714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2">
            <a:extLst>
              <a:ext uri="{FF2B5EF4-FFF2-40B4-BE49-F238E27FC236}">
                <a16:creationId xmlns:a16="http://schemas.microsoft.com/office/drawing/2014/main" id="{6C36E15B-A9D1-BE26-E09D-25AE95351997}"/>
              </a:ext>
            </a:extLst>
          </p:cNvPr>
          <p:cNvGrpSpPr/>
          <p:nvPr/>
        </p:nvGrpSpPr>
        <p:grpSpPr>
          <a:xfrm>
            <a:off x="3624949" y="3913949"/>
            <a:ext cx="10650733" cy="1031459"/>
            <a:chOff x="0" y="0"/>
            <a:chExt cx="575206" cy="145974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7AFFE521-72C0-00CE-912E-88E369929E6A}"/>
                </a:ext>
              </a:extLst>
            </p:cNvPr>
            <p:cNvSpPr/>
            <p:nvPr/>
          </p:nvSpPr>
          <p:spPr>
            <a:xfrm>
              <a:off x="0" y="0"/>
              <a:ext cx="575206" cy="145974"/>
            </a:xfrm>
            <a:custGeom>
              <a:avLst/>
              <a:gdLst/>
              <a:ahLst/>
              <a:cxnLst/>
              <a:rect l="l" t="t" r="r" b="b"/>
              <a:pathLst>
                <a:path w="575206" h="145974">
                  <a:moveTo>
                    <a:pt x="0" y="0"/>
                  </a:moveTo>
                  <a:lnTo>
                    <a:pt x="575206" y="0"/>
                  </a:lnTo>
                  <a:lnTo>
                    <a:pt x="575206" y="145974"/>
                  </a:lnTo>
                  <a:lnTo>
                    <a:pt x="0" y="145974"/>
                  </a:lnTo>
                  <a:close/>
                </a:path>
              </a:pathLst>
            </a:custGeom>
            <a:solidFill>
              <a:srgbClr val="00C2CB"/>
            </a:solidFill>
            <a:ln>
              <a:noFill/>
            </a:ln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  <p:sp>
          <p:nvSpPr>
            <p:cNvPr id="21" name="TextBox 4">
              <a:extLst>
                <a:ext uri="{FF2B5EF4-FFF2-40B4-BE49-F238E27FC236}">
                  <a16:creationId xmlns:a16="http://schemas.microsoft.com/office/drawing/2014/main" id="{DDA8934C-83F2-A949-05CA-3F39F38FBFC7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40"/>
                </a:lnSpc>
              </a:pPr>
              <a:endParaRPr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" name="Group 2"/>
          <p:cNvGrpSpPr/>
          <p:nvPr/>
        </p:nvGrpSpPr>
        <p:grpSpPr>
          <a:xfrm rot="-5400000">
            <a:off x="10663597" y="-2996"/>
            <a:ext cx="10287000" cy="10270541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7A547E">
                <a:alpha val="9804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2284260" y="1375898"/>
            <a:ext cx="10287000" cy="6485088"/>
            <a:chOff x="159786" y="724985"/>
            <a:chExt cx="3130550" cy="1973548"/>
          </a:xfrm>
        </p:grpSpPr>
        <p:sp>
          <p:nvSpPr>
            <p:cNvPr id="5" name="Freeform 5"/>
            <p:cNvSpPr/>
            <p:nvPr/>
          </p:nvSpPr>
          <p:spPr>
            <a:xfrm>
              <a:off x="159786" y="724985"/>
              <a:ext cx="3130550" cy="1973548"/>
            </a:xfrm>
            <a:custGeom>
              <a:avLst/>
              <a:gdLst/>
              <a:ahLst/>
              <a:cxnLst/>
              <a:rect l="l" t="t" r="r" b="b"/>
              <a:pathLst>
                <a:path w="3130550" h="1973548">
                  <a:moveTo>
                    <a:pt x="0" y="1123950"/>
                  </a:moveTo>
                  <a:lnTo>
                    <a:pt x="0" y="1973548"/>
                  </a:lnTo>
                  <a:lnTo>
                    <a:pt x="3130550" y="1973548"/>
                  </a:lnTo>
                  <a:lnTo>
                    <a:pt x="3130550" y="0"/>
                  </a:lnTo>
                  <a:close/>
                </a:path>
              </a:pathLst>
            </a:custGeom>
            <a:solidFill>
              <a:srgbClr val="000000">
                <a:alpha val="27843"/>
              </a:srgbClr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0297987" y="2296987"/>
            <a:ext cx="3521286" cy="12458739"/>
            <a:chOff x="0" y="0"/>
            <a:chExt cx="3786082" cy="1339562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86082" cy="13395623"/>
            </a:xfrm>
            <a:custGeom>
              <a:avLst/>
              <a:gdLst/>
              <a:ahLst/>
              <a:cxnLst/>
              <a:rect l="l" t="t" r="r" b="b"/>
              <a:pathLst>
                <a:path w="3786082" h="13395623">
                  <a:moveTo>
                    <a:pt x="3786082" y="13395623"/>
                  </a:moveTo>
                  <a:lnTo>
                    <a:pt x="0" y="13395623"/>
                  </a:lnTo>
                  <a:lnTo>
                    <a:pt x="0" y="0"/>
                  </a:lnTo>
                  <a:lnTo>
                    <a:pt x="3786082" y="13395623"/>
                  </a:lnTo>
                  <a:close/>
                </a:path>
              </a:pathLst>
            </a:custGeom>
            <a:solidFill>
              <a:srgbClr val="00C2CB"/>
            </a:solidFill>
          </p:spPr>
          <p:txBody>
            <a:bodyPr/>
            <a:lstStyle/>
            <a:p>
              <a:endParaRPr lang="en-GB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369274" y="838200"/>
            <a:ext cx="11549453" cy="15827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58"/>
              </a:lnSpc>
            </a:pPr>
            <a:r>
              <a:rPr lang="en-US" sz="9470" b="1" dirty="0">
                <a:solidFill>
                  <a:srgbClr val="000000"/>
                </a:solidFill>
                <a:latin typeface="Arial" panose="020B0604020202020204" pitchFamily="34" charset="0"/>
              </a:rPr>
              <a:t>Q&amp;A</a:t>
            </a:r>
          </a:p>
        </p:txBody>
      </p:sp>
      <p:pic>
        <p:nvPicPr>
          <p:cNvPr id="1028" name="Picture 4" descr="About the logo | University of Cambridge">
            <a:extLst>
              <a:ext uri="{FF2B5EF4-FFF2-40B4-BE49-F238E27FC236}">
                <a16:creationId xmlns:a16="http://schemas.microsoft.com/office/drawing/2014/main" id="{D1380CB9-1F1D-4C3D-8914-D6C9F0A5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56" y="8774451"/>
            <a:ext cx="3180986" cy="83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niversity of Oxford visual identity - Fonts In Use">
            <a:extLst>
              <a:ext uri="{FF2B5EF4-FFF2-40B4-BE49-F238E27FC236}">
                <a16:creationId xmlns:a16="http://schemas.microsoft.com/office/drawing/2014/main" id="{31C7C7F0-CE9E-4EEF-BC64-8C436E5CD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3533" y="8774451"/>
            <a:ext cx="2731332" cy="83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25">
            <a:extLst>
              <a:ext uri="{FF2B5EF4-FFF2-40B4-BE49-F238E27FC236}">
                <a16:creationId xmlns:a16="http://schemas.microsoft.com/office/drawing/2014/main" id="{52853B5B-6D83-416C-8FF0-5382C0D47055}"/>
              </a:ext>
            </a:extLst>
          </p:cNvPr>
          <p:cNvSpPr txBox="1"/>
          <p:nvPr/>
        </p:nvSpPr>
        <p:spPr>
          <a:xfrm>
            <a:off x="3624949" y="2705100"/>
            <a:ext cx="10008482" cy="2079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Contact us:</a:t>
            </a:r>
          </a:p>
          <a:p>
            <a:pPr algn="ctr">
              <a:lnSpc>
                <a:spcPts val="5599"/>
              </a:lnSpc>
            </a:pPr>
            <a:endParaRPr lang="en-US" sz="36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>
              <a:lnSpc>
                <a:spcPts val="5599"/>
              </a:lnSpc>
            </a:pP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Email: 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  <a:hlinkClick r:id="rId4"/>
              </a:rPr>
              <a:t>lincslo@lincoln.ox.ac.uk</a:t>
            </a:r>
            <a:r>
              <a:rPr lang="en-US" sz="36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600" i="1" dirty="0">
                <a:solidFill>
                  <a:srgbClr val="000000"/>
                </a:solidFill>
                <a:latin typeface="Arial" panose="020B0604020202020204" pitchFamily="34" charset="0"/>
              </a:rPr>
              <a:t>(Lincoln College)</a:t>
            </a:r>
          </a:p>
        </p:txBody>
      </p:sp>
    </p:spTree>
    <p:extLst>
      <p:ext uri="{BB962C8B-B14F-4D97-AF65-F5344CB8AC3E}">
        <p14:creationId xmlns:p14="http://schemas.microsoft.com/office/powerpoint/2010/main" val="34631092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6c1181f-bf6c-44b6-9db6-b15d15aa87e2">
      <Terms xmlns="http://schemas.microsoft.com/office/infopath/2007/PartnerControls"/>
    </lcf76f155ced4ddcb4097134ff3c332f>
    <TaxCatchAll xmlns="6b7ee123-08a4-426c-a081-6fb26988013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E415E955697041A91BEA2A994102A1" ma:contentTypeVersion="16" ma:contentTypeDescription="Create a new document." ma:contentTypeScope="" ma:versionID="3a0b23e03e2fb5bca2dcdcde026e3b6e">
  <xsd:schema xmlns:xsd="http://www.w3.org/2001/XMLSchema" xmlns:xs="http://www.w3.org/2001/XMLSchema" xmlns:p="http://schemas.microsoft.com/office/2006/metadata/properties" xmlns:ns2="c6c1181f-bf6c-44b6-9db6-b15d15aa87e2" xmlns:ns3="6b7ee123-08a4-426c-a081-6fb269880135" targetNamespace="http://schemas.microsoft.com/office/2006/metadata/properties" ma:root="true" ma:fieldsID="781b0766cfc46b6c1afab7ada41ddfc7" ns2:_="" ns3:_="">
    <xsd:import namespace="c6c1181f-bf6c-44b6-9db6-b15d15aa87e2"/>
    <xsd:import namespace="6b7ee123-08a4-426c-a081-6fb2698801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1181f-bf6c-44b6-9db6-b15d15aa87e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a9e1f30-d7ef-4f80-8370-68b415b98df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7ee123-08a4-426c-a081-6fb26988013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3dd39ea-f345-427c-82a4-0570e846c9d3}" ma:internalName="TaxCatchAll" ma:showField="CatchAllData" ma:web="6b7ee123-08a4-426c-a081-6fb2698801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A34B54-CE76-45B5-8183-9062B63ABB42}">
  <ds:schemaRefs>
    <ds:schemaRef ds:uri="http://schemas.microsoft.com/office/2006/metadata/properties"/>
    <ds:schemaRef ds:uri="http://schemas.microsoft.com/office/infopath/2007/PartnerControls"/>
    <ds:schemaRef ds:uri="c6c1181f-bf6c-44b6-9db6-b15d15aa87e2"/>
    <ds:schemaRef ds:uri="6b7ee123-08a4-426c-a081-6fb269880135"/>
  </ds:schemaRefs>
</ds:datastoreItem>
</file>

<file path=customXml/itemProps2.xml><?xml version="1.0" encoding="utf-8"?>
<ds:datastoreItem xmlns:ds="http://schemas.openxmlformats.org/officeDocument/2006/customXml" ds:itemID="{C1799E3D-A505-4B64-B50B-60D854ABF8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6c1181f-bf6c-44b6-9db6-b15d15aa87e2"/>
    <ds:schemaRef ds:uri="6b7ee123-08a4-426c-a081-6fb2698801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7E990AC-F7BA-4E20-9BA5-DCB54C86CF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8695</TotalTime>
  <Words>1798</Words>
  <Application>Microsoft Office PowerPoint</Application>
  <PresentationFormat>Custom</PresentationFormat>
  <Paragraphs>445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Segoe UI Light</vt:lpstr>
      <vt:lpstr>Arial</vt:lpstr>
      <vt:lpstr>Office Theme</vt:lpstr>
      <vt:lpstr>Oxbridge for All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Tips for supercurriculars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12 Visit Day 2023</dc:title>
  <dc:creator>Libby Prodger</dc:creator>
  <cp:lastModifiedBy>Andrew Miller</cp:lastModifiedBy>
  <cp:revision>48</cp:revision>
  <dcterms:created xsi:type="dcterms:W3CDTF">2006-08-16T00:00:00Z</dcterms:created>
  <dcterms:modified xsi:type="dcterms:W3CDTF">2026-02-03T17:29:17Z</dcterms:modified>
  <dc:identifier>DAFa19Mnt2o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0x01010067E415E955697041A91BEA2A994102A1</vt:lpwstr>
  </property>
  <property fmtid="{D5CDD505-2E9C-101B-9397-08002B2CF9AE}" pid="3" name="MediaServiceImageTags">
    <vt:lpwstr/>
  </property>
</Properties>
</file>