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6" r:id="rId3"/>
    <p:sldId id="265" r:id="rId4"/>
    <p:sldId id="256" r:id="rId5"/>
    <p:sldId id="257" r:id="rId6"/>
    <p:sldId id="259" r:id="rId7"/>
    <p:sldId id="260" r:id="rId8"/>
    <p:sldId id="261" r:id="rId9"/>
    <p:sldId id="262" r:id="rId10"/>
    <p:sldId id="26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napToGrid="0">
      <p:cViewPr varScale="1">
        <p:scale>
          <a:sx n="83" d="100"/>
          <a:sy n="83" d="100"/>
        </p:scale>
        <p:origin x="658" y="86"/>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9B9BDD2-576B-4165-93B2-ABCB5038A57F}"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90E8C4-73D9-4AF2-8608-9B4249197452}" type="slidenum">
              <a:rPr lang="en-GB" smtClean="0"/>
              <a:t>‹#›</a:t>
            </a:fld>
            <a:endParaRPr lang="en-GB"/>
          </a:p>
        </p:txBody>
      </p:sp>
    </p:spTree>
    <p:extLst>
      <p:ext uri="{BB962C8B-B14F-4D97-AF65-F5344CB8AC3E}">
        <p14:creationId xmlns:p14="http://schemas.microsoft.com/office/powerpoint/2010/main" val="12741769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B9BDD2-576B-4165-93B2-ABCB5038A57F}"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90E8C4-73D9-4AF2-8608-9B4249197452}" type="slidenum">
              <a:rPr lang="en-GB" smtClean="0"/>
              <a:t>‹#›</a:t>
            </a:fld>
            <a:endParaRPr lang="en-GB"/>
          </a:p>
        </p:txBody>
      </p:sp>
    </p:spTree>
    <p:extLst>
      <p:ext uri="{BB962C8B-B14F-4D97-AF65-F5344CB8AC3E}">
        <p14:creationId xmlns:p14="http://schemas.microsoft.com/office/powerpoint/2010/main" val="3070517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9B9BDD2-576B-4165-93B2-ABCB5038A57F}"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90E8C4-73D9-4AF2-8608-9B4249197452}" type="slidenum">
              <a:rPr lang="en-GB" smtClean="0"/>
              <a:t>‹#›</a:t>
            </a:fld>
            <a:endParaRPr lang="en-GB"/>
          </a:p>
        </p:txBody>
      </p:sp>
    </p:spTree>
    <p:extLst>
      <p:ext uri="{BB962C8B-B14F-4D97-AF65-F5344CB8AC3E}">
        <p14:creationId xmlns:p14="http://schemas.microsoft.com/office/powerpoint/2010/main" val="25860842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9B9BDD2-576B-4165-93B2-ABCB5038A57F}" type="datetimeFigureOut">
              <a:rPr lang="en-GB" smtClean="0"/>
              <a:t>25/11/2020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90E8C4-73D9-4AF2-8608-9B4249197452}" type="slidenum">
              <a:rPr lang="en-GB" smtClean="0"/>
              <a:t>‹#›</a:t>
            </a:fld>
            <a:endParaRPr lang="en-GB"/>
          </a:p>
        </p:txBody>
      </p:sp>
    </p:spTree>
    <p:extLst>
      <p:ext uri="{BB962C8B-B14F-4D97-AF65-F5344CB8AC3E}">
        <p14:creationId xmlns:p14="http://schemas.microsoft.com/office/powerpoint/2010/main" val="84826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9B9BDD2-576B-4165-93B2-ABCB5038A57F}" type="datetimeFigureOut">
              <a:rPr lang="en-GB" smtClean="0"/>
              <a:t>25/11/2020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90E8C4-73D9-4AF2-8608-9B4249197452}" type="slidenum">
              <a:rPr lang="en-GB" smtClean="0"/>
              <a:t>‹#›</a:t>
            </a:fld>
            <a:endParaRPr lang="en-GB"/>
          </a:p>
        </p:txBody>
      </p:sp>
    </p:spTree>
    <p:extLst>
      <p:ext uri="{BB962C8B-B14F-4D97-AF65-F5344CB8AC3E}">
        <p14:creationId xmlns:p14="http://schemas.microsoft.com/office/powerpoint/2010/main" val="2961154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9B9BDD2-576B-4165-93B2-ABCB5038A57F}" type="datetimeFigureOut">
              <a:rPr lang="en-GB" smtClean="0"/>
              <a:t>25/11/2020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90E8C4-73D9-4AF2-8608-9B4249197452}" type="slidenum">
              <a:rPr lang="en-GB" smtClean="0"/>
              <a:t>‹#›</a:t>
            </a:fld>
            <a:endParaRPr lang="en-GB"/>
          </a:p>
        </p:txBody>
      </p:sp>
    </p:spTree>
    <p:extLst>
      <p:ext uri="{BB962C8B-B14F-4D97-AF65-F5344CB8AC3E}">
        <p14:creationId xmlns:p14="http://schemas.microsoft.com/office/powerpoint/2010/main" val="42934805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9BDD2-576B-4165-93B2-ABCB5038A57F}" type="datetimeFigureOut">
              <a:rPr lang="en-GB" smtClean="0"/>
              <a:t>25/11/2020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90E8C4-73D9-4AF2-8608-9B4249197452}" type="slidenum">
              <a:rPr lang="en-GB" smtClean="0"/>
              <a:t>‹#›</a:t>
            </a:fld>
            <a:endParaRPr lang="en-GB"/>
          </a:p>
        </p:txBody>
      </p:sp>
    </p:spTree>
    <p:extLst>
      <p:ext uri="{BB962C8B-B14F-4D97-AF65-F5344CB8AC3E}">
        <p14:creationId xmlns:p14="http://schemas.microsoft.com/office/powerpoint/2010/main" val="2216018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9B9BDD2-576B-4165-93B2-ABCB5038A57F}" type="datetimeFigureOut">
              <a:rPr lang="en-GB" smtClean="0"/>
              <a:t>25/11/2020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90E8C4-73D9-4AF2-8608-9B4249197452}" type="slidenum">
              <a:rPr lang="en-GB" smtClean="0"/>
              <a:t>‹#›</a:t>
            </a:fld>
            <a:endParaRPr lang="en-GB"/>
          </a:p>
        </p:txBody>
      </p:sp>
    </p:spTree>
    <p:extLst>
      <p:ext uri="{BB962C8B-B14F-4D97-AF65-F5344CB8AC3E}">
        <p14:creationId xmlns:p14="http://schemas.microsoft.com/office/powerpoint/2010/main" val="19410270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9B9BDD2-576B-4165-93B2-ABCB5038A57F}" type="datetimeFigureOut">
              <a:rPr lang="en-GB" smtClean="0"/>
              <a:t>25/11/2020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90E8C4-73D9-4AF2-8608-9B4249197452}" type="slidenum">
              <a:rPr lang="en-GB" smtClean="0"/>
              <a:t>‹#›</a:t>
            </a:fld>
            <a:endParaRPr lang="en-GB"/>
          </a:p>
        </p:txBody>
      </p:sp>
    </p:spTree>
    <p:extLst>
      <p:ext uri="{BB962C8B-B14F-4D97-AF65-F5344CB8AC3E}">
        <p14:creationId xmlns:p14="http://schemas.microsoft.com/office/powerpoint/2010/main" val="40158347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B9BDD2-576B-4165-93B2-ABCB5038A57F}"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90E8C4-73D9-4AF2-8608-9B4249197452}" type="slidenum">
              <a:rPr lang="en-GB" smtClean="0"/>
              <a:t>‹#›</a:t>
            </a:fld>
            <a:endParaRPr lang="en-GB"/>
          </a:p>
        </p:txBody>
      </p:sp>
    </p:spTree>
    <p:extLst>
      <p:ext uri="{BB962C8B-B14F-4D97-AF65-F5344CB8AC3E}">
        <p14:creationId xmlns:p14="http://schemas.microsoft.com/office/powerpoint/2010/main" val="4152745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B9BDD2-576B-4165-93B2-ABCB5038A57F}"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90E8C4-73D9-4AF2-8608-9B4249197452}" type="slidenum">
              <a:rPr lang="en-GB" smtClean="0"/>
              <a:t>‹#›</a:t>
            </a:fld>
            <a:endParaRPr lang="en-GB"/>
          </a:p>
        </p:txBody>
      </p:sp>
    </p:spTree>
    <p:extLst>
      <p:ext uri="{BB962C8B-B14F-4D97-AF65-F5344CB8AC3E}">
        <p14:creationId xmlns:p14="http://schemas.microsoft.com/office/powerpoint/2010/main" val="213790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B9BDD2-576B-4165-93B2-ABCB5038A57F}" type="datetimeFigureOut">
              <a:rPr lang="en-GB" smtClean="0"/>
              <a:t>25/11/2020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90E8C4-73D9-4AF2-8608-9B4249197452}" type="slidenum">
              <a:rPr lang="en-GB" smtClean="0"/>
              <a:t>‹#›</a:t>
            </a:fld>
            <a:endParaRPr lang="en-GB"/>
          </a:p>
        </p:txBody>
      </p:sp>
    </p:spTree>
    <p:extLst>
      <p:ext uri="{BB962C8B-B14F-4D97-AF65-F5344CB8AC3E}">
        <p14:creationId xmlns:p14="http://schemas.microsoft.com/office/powerpoint/2010/main" val="16622376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3" y="-327600"/>
            <a:ext cx="10515600" cy="1325563"/>
          </a:xfrm>
        </p:spPr>
        <p:txBody>
          <a:bodyPr/>
          <a:lstStyle/>
          <a:p>
            <a:r>
              <a:rPr lang="en-US" dirty="0" smtClean="0"/>
              <a:t>Mark scheme </a:t>
            </a:r>
            <a:endParaRPr lang="en-GB" dirty="0"/>
          </a:p>
        </p:txBody>
      </p:sp>
      <p:pic>
        <p:nvPicPr>
          <p:cNvPr id="7" name="Picture 6"/>
          <p:cNvPicPr>
            <a:picLocks noChangeAspect="1"/>
          </p:cNvPicPr>
          <p:nvPr/>
        </p:nvPicPr>
        <p:blipFill rotWithShape="1">
          <a:blip r:embed="rId2"/>
          <a:srcRect l="26821" t="26655" r="28178" b="27071"/>
          <a:stretch/>
        </p:blipFill>
        <p:spPr>
          <a:xfrm>
            <a:off x="909784" y="658067"/>
            <a:ext cx="9869052" cy="5708559"/>
          </a:xfrm>
          <a:prstGeom prst="rect">
            <a:avLst/>
          </a:prstGeom>
        </p:spPr>
      </p:pic>
    </p:spTree>
    <p:extLst>
      <p:ext uri="{BB962C8B-B14F-4D97-AF65-F5344CB8AC3E}">
        <p14:creationId xmlns:p14="http://schemas.microsoft.com/office/powerpoint/2010/main" val="35053963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3" y="-327600"/>
            <a:ext cx="10515600" cy="1325563"/>
          </a:xfrm>
        </p:spPr>
        <p:txBody>
          <a:bodyPr/>
          <a:lstStyle/>
          <a:p>
            <a:r>
              <a:rPr lang="en-US" dirty="0" smtClean="0"/>
              <a:t>Mark scheme </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26461" t="17361" r="27973" b="43052"/>
          <a:stretch/>
        </p:blipFill>
        <p:spPr>
          <a:xfrm>
            <a:off x="544184" y="775854"/>
            <a:ext cx="11369432" cy="5556101"/>
          </a:xfrm>
          <a:prstGeom prst="rect">
            <a:avLst/>
          </a:prstGeom>
        </p:spPr>
      </p:pic>
    </p:spTree>
    <p:extLst>
      <p:ext uri="{BB962C8B-B14F-4D97-AF65-F5344CB8AC3E}">
        <p14:creationId xmlns:p14="http://schemas.microsoft.com/office/powerpoint/2010/main" val="23268458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3" y="-327600"/>
            <a:ext cx="10515600" cy="1325563"/>
          </a:xfrm>
        </p:spPr>
        <p:txBody>
          <a:bodyPr/>
          <a:lstStyle/>
          <a:p>
            <a:r>
              <a:rPr lang="en-US" dirty="0" smtClean="0"/>
              <a:t>Mark scheme </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25326" t="46114" r="26580" b="10664"/>
          <a:stretch/>
        </p:blipFill>
        <p:spPr>
          <a:xfrm>
            <a:off x="173182" y="592648"/>
            <a:ext cx="11580658" cy="5854333"/>
          </a:xfrm>
          <a:prstGeom prst="rect">
            <a:avLst/>
          </a:prstGeom>
        </p:spPr>
      </p:pic>
    </p:spTree>
    <p:extLst>
      <p:ext uri="{BB962C8B-B14F-4D97-AF65-F5344CB8AC3E}">
        <p14:creationId xmlns:p14="http://schemas.microsoft.com/office/powerpoint/2010/main" val="36736489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Comic Sans MS" panose="030F0702030302020204" pitchFamily="66" charset="0"/>
              </a:rPr>
              <a:t>Mein </a:t>
            </a:r>
            <a:r>
              <a:rPr lang="en-US" dirty="0" err="1" smtClean="0">
                <a:latin typeface="Comic Sans MS" panose="030F0702030302020204" pitchFamily="66" charset="0"/>
              </a:rPr>
              <a:t>supertoller</a:t>
            </a:r>
            <a:r>
              <a:rPr lang="en-US" dirty="0" smtClean="0">
                <a:latin typeface="Comic Sans MS" panose="030F0702030302020204" pitchFamily="66" charset="0"/>
              </a:rPr>
              <a:t> </a:t>
            </a:r>
            <a:r>
              <a:rPr lang="en-US" dirty="0" err="1" smtClean="0">
                <a:latin typeface="Comic Sans MS" panose="030F0702030302020204" pitchFamily="66" charset="0"/>
              </a:rPr>
              <a:t>Deutschaufsatz</a:t>
            </a:r>
            <a:endParaRPr lang="en-GB" dirty="0">
              <a:latin typeface="Comic Sans MS" panose="030F0702030302020204" pitchFamily="66" charset="0"/>
            </a:endParaRPr>
          </a:p>
        </p:txBody>
      </p:sp>
      <p:sp>
        <p:nvSpPr>
          <p:cNvPr id="3" name="Subtitle 2"/>
          <p:cNvSpPr>
            <a:spLocks noGrp="1"/>
          </p:cNvSpPr>
          <p:nvPr>
            <p:ph type="subTitle" idx="1"/>
          </p:nvPr>
        </p:nvSpPr>
        <p:spPr/>
        <p:txBody>
          <a:bodyPr>
            <a:normAutofit fontScale="85000" lnSpcReduction="20000"/>
          </a:bodyPr>
          <a:lstStyle/>
          <a:p>
            <a:r>
              <a:rPr lang="en-US" dirty="0" smtClean="0">
                <a:latin typeface="Comic Sans MS" panose="030F0702030302020204" pitchFamily="66" charset="0"/>
              </a:rPr>
              <a:t>To be able to write a superb 150 word essay </a:t>
            </a:r>
          </a:p>
          <a:p>
            <a:r>
              <a:rPr lang="en-US" dirty="0" smtClean="0">
                <a:latin typeface="Comic Sans MS" panose="030F0702030302020204" pitchFamily="66" charset="0"/>
              </a:rPr>
              <a:t>Gut: I can give opinions and reasons </a:t>
            </a:r>
          </a:p>
          <a:p>
            <a:r>
              <a:rPr lang="en-US" dirty="0" err="1" smtClean="0">
                <a:latin typeface="Comic Sans MS" panose="030F0702030302020204" pitchFamily="66" charset="0"/>
              </a:rPr>
              <a:t>Besser</a:t>
            </a:r>
            <a:r>
              <a:rPr lang="en-US" dirty="0" smtClean="0">
                <a:latin typeface="Comic Sans MS" panose="030F0702030302020204" pitchFamily="66" charset="0"/>
              </a:rPr>
              <a:t>: I can use all past, present, future including imperfect, pluperfect and conditional/ subjunctive </a:t>
            </a:r>
          </a:p>
          <a:p>
            <a:r>
              <a:rPr lang="en-US" dirty="0" smtClean="0">
                <a:latin typeface="Comic Sans MS" panose="030F0702030302020204" pitchFamily="66" charset="0"/>
              </a:rPr>
              <a:t>Am </a:t>
            </a:r>
            <a:r>
              <a:rPr lang="en-US" dirty="0" err="1" smtClean="0">
                <a:latin typeface="Comic Sans MS" panose="030F0702030302020204" pitchFamily="66" charset="0"/>
              </a:rPr>
              <a:t>Besten</a:t>
            </a:r>
            <a:r>
              <a:rPr lang="en-US" dirty="0" smtClean="0">
                <a:latin typeface="Comic Sans MS" panose="030F0702030302020204" pitchFamily="66" charset="0"/>
              </a:rPr>
              <a:t>: I can use complex sentence structures. </a:t>
            </a:r>
            <a:endParaRPr lang="en-GB" dirty="0">
              <a:latin typeface="Comic Sans MS" panose="030F0702030302020204" pitchFamily="66" charset="0"/>
            </a:endParaRPr>
          </a:p>
        </p:txBody>
      </p:sp>
    </p:spTree>
    <p:extLst>
      <p:ext uri="{BB962C8B-B14F-4D97-AF65-F5344CB8AC3E}">
        <p14:creationId xmlns:p14="http://schemas.microsoft.com/office/powerpoint/2010/main" val="23928962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4245" t="29664" r="21435" b="20280"/>
          <a:stretch/>
        </p:blipFill>
        <p:spPr>
          <a:xfrm>
            <a:off x="859266" y="884405"/>
            <a:ext cx="9934043" cy="5149322"/>
          </a:xfrm>
          <a:prstGeom prst="rect">
            <a:avLst/>
          </a:prstGeom>
        </p:spPr>
      </p:pic>
    </p:spTree>
    <p:extLst>
      <p:ext uri="{BB962C8B-B14F-4D97-AF65-F5344CB8AC3E}">
        <p14:creationId xmlns:p14="http://schemas.microsoft.com/office/powerpoint/2010/main" val="26239086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9527" y="249382"/>
            <a:ext cx="11323782" cy="6608618"/>
          </a:xfrm>
        </p:spPr>
        <p:txBody>
          <a:bodyPr>
            <a:normAutofit/>
          </a:bodyPr>
          <a:lstStyle/>
          <a:p>
            <a:r>
              <a:rPr lang="de-DE" dirty="0"/>
              <a:t>Zurzeit gibt es viele Leute in unserer Gegend, die Probleme mit Armut haben. Vielleicht haben sie nicht genug Geld, um richtig zu essen. Armut kann dick machen, weil man meistens billiges Fastfood isst. Es gibt viele Menschen, die auf der Straβe leben müssen. Für diese Leute sind oft Alkohol oder Drogen ein normaler Teil des Lebens. Wir haben Obdachlosenheime, aber es gibt nicht genug Platz für alle obdachlosen Menschen. In der Zukunft hofft man, mehr Heime zu bauen.</a:t>
            </a:r>
            <a:br>
              <a:rPr lang="de-DE" dirty="0"/>
            </a:br>
            <a:r>
              <a:rPr lang="de-DE" dirty="0"/>
              <a:t/>
            </a:r>
            <a:br>
              <a:rPr lang="de-DE" dirty="0"/>
            </a:br>
            <a:r>
              <a:rPr lang="de-DE" dirty="0"/>
              <a:t>Die reichen Leute sehen das Leben anders, besonders wenn sie zu viel Geld haben. Wenn eine Frau € 15 000 für eine Handtasche ausgeben kann, ist das einfach nicht fair. Diese Leute verstehen nicht, warum ein junger Mann seinen Tag vor dem Supermarkt verbringt, anstatt arbeiten zu gehen. Hat der Mann zu Hause Streit gehabt? Gab es vielleicht Gewalt? War sein Vater Drogenhändler? Das wissen sie nicht und vielleicht wollen sie das nicht wissen. </a:t>
            </a:r>
            <a:endParaRPr lang="en-GB" dirty="0"/>
          </a:p>
          <a:p>
            <a:r>
              <a:rPr lang="en-GB" dirty="0"/>
              <a:t>[153 words]</a:t>
            </a:r>
          </a:p>
        </p:txBody>
      </p:sp>
    </p:spTree>
    <p:extLst>
      <p:ext uri="{BB962C8B-B14F-4D97-AF65-F5344CB8AC3E}">
        <p14:creationId xmlns:p14="http://schemas.microsoft.com/office/powerpoint/2010/main" val="445789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US" dirty="0" smtClean="0"/>
              <a:t>Find examples for: </a:t>
            </a:r>
          </a:p>
          <a:p>
            <a:r>
              <a:rPr lang="en-US" dirty="0" smtClean="0"/>
              <a:t>Past tense (perfect, imperfect, pluperfect)</a:t>
            </a:r>
          </a:p>
          <a:p>
            <a:r>
              <a:rPr lang="en-US" dirty="0" smtClean="0"/>
              <a:t>Future (</a:t>
            </a:r>
            <a:r>
              <a:rPr lang="en-US" dirty="0" err="1" smtClean="0"/>
              <a:t>werden</a:t>
            </a:r>
            <a:r>
              <a:rPr lang="en-US" dirty="0" smtClean="0"/>
              <a:t>, conditional)</a:t>
            </a:r>
          </a:p>
          <a:p>
            <a:r>
              <a:rPr lang="en-US" dirty="0"/>
              <a:t> </a:t>
            </a:r>
            <a:r>
              <a:rPr lang="en-US" dirty="0" smtClean="0"/>
              <a:t>subjunctive </a:t>
            </a:r>
          </a:p>
          <a:p>
            <a:r>
              <a:rPr lang="en-US" dirty="0" smtClean="0"/>
              <a:t>Complex structures</a:t>
            </a:r>
          </a:p>
          <a:p>
            <a:r>
              <a:rPr lang="en-US" dirty="0" smtClean="0"/>
              <a:t>Coordinating and subordinating connectives</a:t>
            </a:r>
          </a:p>
          <a:p>
            <a:endParaRPr lang="en-US" dirty="0" smtClean="0"/>
          </a:p>
        </p:txBody>
      </p:sp>
    </p:spTree>
    <p:extLst>
      <p:ext uri="{BB962C8B-B14F-4D97-AF65-F5344CB8AC3E}">
        <p14:creationId xmlns:p14="http://schemas.microsoft.com/office/powerpoint/2010/main" val="30852644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9527" y="249382"/>
            <a:ext cx="11323782" cy="6608618"/>
          </a:xfrm>
        </p:spPr>
        <p:txBody>
          <a:bodyPr>
            <a:normAutofit/>
          </a:bodyPr>
          <a:lstStyle/>
          <a:p>
            <a:r>
              <a:rPr lang="de-DE" dirty="0"/>
              <a:t>Zurzeit gibt es viele Leute in unserer Gegend, die Probleme mit Armut haben. Vielleicht haben sie nicht genug Geld, um richtig zu essen. Armut kann dick machen, weil man meistens billiges Fastfood isst. Es gibt viele Menschen, die auf der Straβe leben müssen. Für diese Leute sind oft Alkohol oder Drogen ein normaler Teil des Lebens. Wir haben Obdachlosenheime, aber es gibt nicht genug Platz für alle obdachlosen Menschen. In der Zukunft hofft man, mehr Heime zu bauen.</a:t>
            </a:r>
            <a:br>
              <a:rPr lang="de-DE" dirty="0"/>
            </a:br>
            <a:r>
              <a:rPr lang="de-DE" dirty="0"/>
              <a:t/>
            </a:r>
            <a:br>
              <a:rPr lang="de-DE" dirty="0"/>
            </a:br>
            <a:r>
              <a:rPr lang="de-DE" dirty="0"/>
              <a:t>Die reichen Leute sehen das Leben anders, besonders wenn sie zu viel Geld haben. Wenn eine Frau € 15 000 für eine Handtasche ausgeben kann, ist das einfach nicht fair. Diese Leute verstehen nicht, warum ein junger Mann seinen Tag vor dem Supermarkt verbringt, anstatt arbeiten zu gehen. Hat der Mann zu Hause Streit gehabt? Gab es vielleicht Gewalt? War sein Vater Drogenhändler? Das wissen sie nicht und vielleicht wollen sie das nicht wissen. </a:t>
            </a:r>
            <a:endParaRPr lang="en-GB" dirty="0"/>
          </a:p>
          <a:p>
            <a:r>
              <a:rPr lang="en-GB" dirty="0"/>
              <a:t>[153 words]</a:t>
            </a:r>
          </a:p>
        </p:txBody>
      </p:sp>
      <p:sp>
        <p:nvSpPr>
          <p:cNvPr id="2" name="TextBox 1"/>
          <p:cNvSpPr txBox="1"/>
          <p:nvPr/>
        </p:nvSpPr>
        <p:spPr>
          <a:xfrm>
            <a:off x="3528291" y="988291"/>
            <a:ext cx="5809673" cy="471054"/>
          </a:xfrm>
          <a:prstGeom prst="rect">
            <a:avLst/>
          </a:prstGeom>
          <a:noFill/>
          <a:ln w="76200">
            <a:solidFill>
              <a:srgbClr val="FF0000"/>
            </a:solidFill>
          </a:ln>
        </p:spPr>
        <p:txBody>
          <a:bodyPr wrap="square" rtlCol="0">
            <a:spAutoFit/>
          </a:bodyPr>
          <a:lstStyle/>
          <a:p>
            <a:endParaRPr lang="en-GB" dirty="0"/>
          </a:p>
        </p:txBody>
      </p:sp>
      <p:sp>
        <p:nvSpPr>
          <p:cNvPr id="4" name="TextBox 3"/>
          <p:cNvSpPr txBox="1"/>
          <p:nvPr/>
        </p:nvSpPr>
        <p:spPr>
          <a:xfrm>
            <a:off x="789700" y="4124030"/>
            <a:ext cx="3108045" cy="429497"/>
          </a:xfrm>
          <a:prstGeom prst="rect">
            <a:avLst/>
          </a:prstGeom>
          <a:noFill/>
          <a:ln w="76200">
            <a:solidFill>
              <a:srgbClr val="FF0000"/>
            </a:solidFill>
          </a:ln>
        </p:spPr>
        <p:txBody>
          <a:bodyPr wrap="square" rtlCol="0">
            <a:spAutoFit/>
          </a:bodyPr>
          <a:lstStyle/>
          <a:p>
            <a:endParaRPr lang="en-GB" dirty="0"/>
          </a:p>
        </p:txBody>
      </p:sp>
      <p:sp>
        <p:nvSpPr>
          <p:cNvPr id="5" name="TextBox 4"/>
          <p:cNvSpPr txBox="1"/>
          <p:nvPr/>
        </p:nvSpPr>
        <p:spPr>
          <a:xfrm>
            <a:off x="2447631" y="2558469"/>
            <a:ext cx="2133606" cy="369332"/>
          </a:xfrm>
          <a:prstGeom prst="rect">
            <a:avLst/>
          </a:prstGeom>
          <a:noFill/>
          <a:ln w="76200">
            <a:solidFill>
              <a:srgbClr val="00B0F0"/>
            </a:solidFill>
          </a:ln>
        </p:spPr>
        <p:txBody>
          <a:bodyPr wrap="square" rtlCol="0">
            <a:spAutoFit/>
          </a:bodyPr>
          <a:lstStyle/>
          <a:p>
            <a:endParaRPr lang="en-GB" dirty="0">
              <a:solidFill>
                <a:srgbClr val="00B0F0"/>
              </a:solidFill>
            </a:endParaRPr>
          </a:p>
        </p:txBody>
      </p:sp>
      <p:sp>
        <p:nvSpPr>
          <p:cNvPr id="6" name="TextBox 5"/>
          <p:cNvSpPr txBox="1"/>
          <p:nvPr/>
        </p:nvSpPr>
        <p:spPr>
          <a:xfrm>
            <a:off x="798943" y="4899889"/>
            <a:ext cx="4964548" cy="369332"/>
          </a:xfrm>
          <a:prstGeom prst="rect">
            <a:avLst/>
          </a:prstGeom>
          <a:noFill/>
          <a:ln w="76200">
            <a:solidFill>
              <a:srgbClr val="00B0F0"/>
            </a:solidFill>
          </a:ln>
        </p:spPr>
        <p:txBody>
          <a:bodyPr wrap="square" rtlCol="0">
            <a:spAutoFit/>
          </a:bodyPr>
          <a:lstStyle/>
          <a:p>
            <a:endParaRPr lang="en-GB" dirty="0">
              <a:solidFill>
                <a:srgbClr val="00B0F0"/>
              </a:solidFill>
            </a:endParaRPr>
          </a:p>
        </p:txBody>
      </p:sp>
      <p:sp>
        <p:nvSpPr>
          <p:cNvPr id="7" name="TextBox 6"/>
          <p:cNvSpPr txBox="1"/>
          <p:nvPr/>
        </p:nvSpPr>
        <p:spPr>
          <a:xfrm>
            <a:off x="4488872" y="4895271"/>
            <a:ext cx="4964548" cy="369332"/>
          </a:xfrm>
          <a:prstGeom prst="rect">
            <a:avLst/>
          </a:prstGeom>
          <a:noFill/>
          <a:ln w="76200">
            <a:solidFill>
              <a:srgbClr val="00B0F0"/>
            </a:solidFill>
          </a:ln>
        </p:spPr>
        <p:txBody>
          <a:bodyPr wrap="square" rtlCol="0">
            <a:spAutoFit/>
          </a:bodyPr>
          <a:lstStyle/>
          <a:p>
            <a:endParaRPr lang="en-GB" dirty="0">
              <a:solidFill>
                <a:srgbClr val="00B0F0"/>
              </a:solidFill>
            </a:endParaRPr>
          </a:p>
        </p:txBody>
      </p:sp>
      <p:sp>
        <p:nvSpPr>
          <p:cNvPr id="8" name="TextBox 7"/>
          <p:cNvSpPr txBox="1"/>
          <p:nvPr/>
        </p:nvSpPr>
        <p:spPr>
          <a:xfrm>
            <a:off x="6682506" y="4909125"/>
            <a:ext cx="4964548" cy="369332"/>
          </a:xfrm>
          <a:prstGeom prst="rect">
            <a:avLst/>
          </a:prstGeom>
          <a:noFill/>
          <a:ln w="76200">
            <a:solidFill>
              <a:srgbClr val="00B0F0"/>
            </a:solidFill>
          </a:ln>
        </p:spPr>
        <p:txBody>
          <a:bodyPr wrap="square" rtlCol="0">
            <a:spAutoFit/>
          </a:bodyPr>
          <a:lstStyle/>
          <a:p>
            <a:endParaRPr lang="en-GB" dirty="0">
              <a:solidFill>
                <a:srgbClr val="00B0F0"/>
              </a:solidFill>
            </a:endParaRPr>
          </a:p>
        </p:txBody>
      </p:sp>
      <p:sp>
        <p:nvSpPr>
          <p:cNvPr id="9" name="TextBox 8"/>
          <p:cNvSpPr txBox="1"/>
          <p:nvPr/>
        </p:nvSpPr>
        <p:spPr>
          <a:xfrm>
            <a:off x="7287489" y="286323"/>
            <a:ext cx="3842329" cy="369332"/>
          </a:xfrm>
          <a:prstGeom prst="rect">
            <a:avLst/>
          </a:prstGeom>
          <a:noFill/>
          <a:ln w="76200">
            <a:solidFill>
              <a:srgbClr val="FFFF00"/>
            </a:solidFill>
          </a:ln>
        </p:spPr>
        <p:txBody>
          <a:bodyPr wrap="square" rtlCol="0">
            <a:spAutoFit/>
          </a:bodyPr>
          <a:lstStyle/>
          <a:p>
            <a:endParaRPr lang="en-GB" dirty="0">
              <a:solidFill>
                <a:srgbClr val="00B0F0"/>
              </a:solidFill>
            </a:endParaRPr>
          </a:p>
        </p:txBody>
      </p:sp>
      <p:sp>
        <p:nvSpPr>
          <p:cNvPr id="10" name="TextBox 9"/>
          <p:cNvSpPr txBox="1"/>
          <p:nvPr/>
        </p:nvSpPr>
        <p:spPr>
          <a:xfrm>
            <a:off x="7356765" y="669630"/>
            <a:ext cx="2914072" cy="369332"/>
          </a:xfrm>
          <a:prstGeom prst="rect">
            <a:avLst/>
          </a:prstGeom>
          <a:noFill/>
          <a:ln w="76200">
            <a:solidFill>
              <a:srgbClr val="FFFF00"/>
            </a:solidFill>
          </a:ln>
        </p:spPr>
        <p:txBody>
          <a:bodyPr wrap="square" rtlCol="0">
            <a:spAutoFit/>
          </a:bodyPr>
          <a:lstStyle/>
          <a:p>
            <a:endParaRPr lang="en-GB" dirty="0">
              <a:solidFill>
                <a:srgbClr val="00B0F0"/>
              </a:solidFill>
            </a:endParaRPr>
          </a:p>
        </p:txBody>
      </p:sp>
      <p:sp>
        <p:nvSpPr>
          <p:cNvPr id="11" name="TextBox 10"/>
          <p:cNvSpPr txBox="1"/>
          <p:nvPr/>
        </p:nvSpPr>
        <p:spPr>
          <a:xfrm>
            <a:off x="2429159" y="1450101"/>
            <a:ext cx="4858329" cy="369332"/>
          </a:xfrm>
          <a:prstGeom prst="rect">
            <a:avLst/>
          </a:prstGeom>
          <a:noFill/>
          <a:ln w="76200">
            <a:solidFill>
              <a:srgbClr val="FFFF00"/>
            </a:solidFill>
          </a:ln>
        </p:spPr>
        <p:txBody>
          <a:bodyPr wrap="square" rtlCol="0">
            <a:spAutoFit/>
          </a:bodyPr>
          <a:lstStyle/>
          <a:p>
            <a:endParaRPr lang="en-GB" dirty="0">
              <a:solidFill>
                <a:srgbClr val="00B0F0"/>
              </a:solidFill>
            </a:endParaRPr>
          </a:p>
        </p:txBody>
      </p:sp>
      <p:sp>
        <p:nvSpPr>
          <p:cNvPr id="12" name="TextBox 11"/>
          <p:cNvSpPr txBox="1"/>
          <p:nvPr/>
        </p:nvSpPr>
        <p:spPr>
          <a:xfrm>
            <a:off x="1851889" y="3791518"/>
            <a:ext cx="9010075" cy="369332"/>
          </a:xfrm>
          <a:prstGeom prst="rect">
            <a:avLst/>
          </a:prstGeom>
          <a:noFill/>
          <a:ln w="76200">
            <a:solidFill>
              <a:srgbClr val="FFFF00"/>
            </a:solidFill>
          </a:ln>
        </p:spPr>
        <p:txBody>
          <a:bodyPr wrap="square" rtlCol="0">
            <a:spAutoFit/>
          </a:bodyPr>
          <a:lstStyle/>
          <a:p>
            <a:endParaRPr lang="en-GB" dirty="0">
              <a:solidFill>
                <a:srgbClr val="00B0F0"/>
              </a:solidFill>
            </a:endParaRPr>
          </a:p>
        </p:txBody>
      </p:sp>
      <p:sp>
        <p:nvSpPr>
          <p:cNvPr id="13" name="TextBox 12"/>
          <p:cNvSpPr txBox="1"/>
          <p:nvPr/>
        </p:nvSpPr>
        <p:spPr>
          <a:xfrm>
            <a:off x="8035636" y="4165589"/>
            <a:ext cx="3699163" cy="369332"/>
          </a:xfrm>
          <a:prstGeom prst="rect">
            <a:avLst/>
          </a:prstGeom>
          <a:noFill/>
          <a:ln w="76200">
            <a:solidFill>
              <a:srgbClr val="FFFF00"/>
            </a:solidFill>
          </a:ln>
        </p:spPr>
        <p:txBody>
          <a:bodyPr wrap="square" rtlCol="0">
            <a:spAutoFit/>
          </a:bodyPr>
          <a:lstStyle/>
          <a:p>
            <a:endParaRPr lang="en-GB" dirty="0">
              <a:solidFill>
                <a:srgbClr val="00B0F0"/>
              </a:solidFill>
            </a:endParaRPr>
          </a:p>
        </p:txBody>
      </p:sp>
      <p:sp>
        <p:nvSpPr>
          <p:cNvPr id="14" name="TextBox 13"/>
          <p:cNvSpPr txBox="1"/>
          <p:nvPr/>
        </p:nvSpPr>
        <p:spPr>
          <a:xfrm>
            <a:off x="6811819" y="4493479"/>
            <a:ext cx="3699163" cy="369332"/>
          </a:xfrm>
          <a:prstGeom prst="rect">
            <a:avLst/>
          </a:prstGeom>
          <a:noFill/>
          <a:ln w="76200">
            <a:solidFill>
              <a:srgbClr val="FFFF00"/>
            </a:solidFill>
          </a:ln>
        </p:spPr>
        <p:txBody>
          <a:bodyPr wrap="square" rtlCol="0">
            <a:spAutoFit/>
          </a:bodyPr>
          <a:lstStyle/>
          <a:p>
            <a:endParaRPr lang="en-GB" dirty="0">
              <a:solidFill>
                <a:srgbClr val="00B0F0"/>
              </a:solidFill>
            </a:endParaRPr>
          </a:p>
        </p:txBody>
      </p:sp>
    </p:spTree>
    <p:extLst>
      <p:ext uri="{BB962C8B-B14F-4D97-AF65-F5344CB8AC3E}">
        <p14:creationId xmlns:p14="http://schemas.microsoft.com/office/powerpoint/2010/main" val="35748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ppt_x"/>
                                          </p:val>
                                        </p:tav>
                                        <p:tav tm="100000">
                                          <p:val>
                                            <p:strVal val="#ppt_x"/>
                                          </p:val>
                                        </p:tav>
                                      </p:tavLst>
                                    </p:anim>
                                    <p:anim calcmode="lin" valueType="num">
                                      <p:cBhvr additive="base">
                                        <p:cTn id="5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fill="hold"/>
                                        <p:tgtEl>
                                          <p:spTgt spid="12"/>
                                        </p:tgtEl>
                                        <p:attrNameLst>
                                          <p:attrName>ppt_x</p:attrName>
                                        </p:attrNameLst>
                                      </p:cBhvr>
                                      <p:tavLst>
                                        <p:tav tm="0">
                                          <p:val>
                                            <p:strVal val="#ppt_x"/>
                                          </p:val>
                                        </p:tav>
                                        <p:tav tm="100000">
                                          <p:val>
                                            <p:strVal val="#ppt_x"/>
                                          </p:val>
                                        </p:tav>
                                      </p:tavLst>
                                    </p:anim>
                                    <p:anim calcmode="lin" valueType="num">
                                      <p:cBhvr additive="base">
                                        <p:cTn id="6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ppt_x"/>
                                          </p:val>
                                        </p:tav>
                                        <p:tav tm="100000">
                                          <p:val>
                                            <p:strVal val="#ppt_x"/>
                                          </p:val>
                                        </p:tav>
                                      </p:tavLst>
                                    </p:anim>
                                    <p:anim calcmode="lin" valueType="num">
                                      <p:cBhvr additive="base">
                                        <p:cTn id="6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ppt_x"/>
                                          </p:val>
                                        </p:tav>
                                        <p:tav tm="100000">
                                          <p:val>
                                            <p:strVal val="#ppt_x"/>
                                          </p:val>
                                        </p:tav>
                                      </p:tavLst>
                                    </p:anim>
                                    <p:anim calcmode="lin" valueType="num">
                                      <p:cBhvr additive="base">
                                        <p:cTn id="7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Aufsatzplan</a:t>
            </a:r>
            <a:r>
              <a:rPr lang="en-US" dirty="0" smtClean="0"/>
              <a:t> </a:t>
            </a:r>
            <a:endParaRPr lang="en-GB" dirty="0"/>
          </a:p>
        </p:txBody>
      </p:sp>
      <p:sp>
        <p:nvSpPr>
          <p:cNvPr id="3" name="Content Placeholder 2"/>
          <p:cNvSpPr>
            <a:spLocks noGrp="1"/>
          </p:cNvSpPr>
          <p:nvPr>
            <p:ph idx="1"/>
          </p:nvPr>
        </p:nvSpPr>
        <p:spPr/>
        <p:txBody>
          <a:bodyPr/>
          <a:lstStyle/>
          <a:p>
            <a:r>
              <a:rPr lang="en-US" dirty="0" smtClean="0"/>
              <a:t>For each bullet point you must include: </a:t>
            </a:r>
          </a:p>
          <a:p>
            <a:pPr lvl="1"/>
            <a:r>
              <a:rPr lang="en-US" dirty="0" smtClean="0"/>
              <a:t>2 opinions and reasons</a:t>
            </a:r>
          </a:p>
          <a:p>
            <a:pPr lvl="1"/>
            <a:r>
              <a:rPr lang="en-US" dirty="0" smtClean="0"/>
              <a:t>Past AND future tense</a:t>
            </a:r>
          </a:p>
          <a:p>
            <a:pPr lvl="1"/>
            <a:r>
              <a:rPr lang="en-US" dirty="0" smtClean="0"/>
              <a:t>4 complex sentence </a:t>
            </a:r>
            <a:r>
              <a:rPr lang="en-US" dirty="0" err="1" smtClean="0"/>
              <a:t>strutures</a:t>
            </a:r>
            <a:r>
              <a:rPr lang="en-US" dirty="0" smtClean="0"/>
              <a:t> </a:t>
            </a:r>
          </a:p>
          <a:p>
            <a:pPr lvl="1"/>
            <a:r>
              <a:rPr lang="en-US" dirty="0" smtClean="0"/>
              <a:t>Range of vocabulary </a:t>
            </a:r>
            <a:endParaRPr lang="en-GB" dirty="0"/>
          </a:p>
        </p:txBody>
      </p:sp>
    </p:spTree>
    <p:extLst>
      <p:ext uri="{BB962C8B-B14F-4D97-AF65-F5344CB8AC3E}">
        <p14:creationId xmlns:p14="http://schemas.microsoft.com/office/powerpoint/2010/main" val="26501870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half" idx="1"/>
          </p:nvPr>
        </p:nvSpPr>
        <p:spPr>
          <a:xfrm>
            <a:off x="71433" y="85583"/>
            <a:ext cx="2447925" cy="4749804"/>
          </a:xfrm>
          <a:noFill/>
          <a:ln w="76200">
            <a:solidFill>
              <a:srgbClr val="002060"/>
            </a:solidFill>
          </a:ln>
        </p:spPr>
        <p:txBody>
          <a:bodyPr>
            <a:normAutofit fontScale="85000" lnSpcReduction="20000"/>
          </a:bodyPr>
          <a:lstStyle/>
          <a:p>
            <a:pPr marL="0" indent="0">
              <a:buNone/>
            </a:pPr>
            <a:r>
              <a:rPr lang="en-GB" u="sng" dirty="0" smtClean="0">
                <a:latin typeface="Comic Sans MS" panose="030F0702030302020204" pitchFamily="66" charset="0"/>
              </a:rPr>
              <a:t>Fancy adjectives </a:t>
            </a:r>
          </a:p>
          <a:p>
            <a:r>
              <a:rPr lang="en-GB" dirty="0" err="1">
                <a:latin typeface="Comic Sans MS" panose="030F0702030302020204" pitchFamily="66" charset="0"/>
              </a:rPr>
              <a:t>a</a:t>
            </a:r>
            <a:r>
              <a:rPr lang="en-GB" dirty="0" err="1" smtClean="0">
                <a:latin typeface="Comic Sans MS" panose="030F0702030302020204" pitchFamily="66" charset="0"/>
              </a:rPr>
              <a:t>usgezeichnet</a:t>
            </a:r>
            <a:endParaRPr lang="en-GB" dirty="0" smtClean="0">
              <a:latin typeface="Comic Sans MS" panose="030F0702030302020204" pitchFamily="66" charset="0"/>
            </a:endParaRPr>
          </a:p>
          <a:p>
            <a:r>
              <a:rPr lang="en-GB" dirty="0" err="1">
                <a:latin typeface="Comic Sans MS" panose="030F0702030302020204" pitchFamily="66" charset="0"/>
              </a:rPr>
              <a:t>f</a:t>
            </a:r>
            <a:r>
              <a:rPr lang="en-GB" dirty="0" err="1" smtClean="0">
                <a:latin typeface="Comic Sans MS" panose="030F0702030302020204" pitchFamily="66" charset="0"/>
              </a:rPr>
              <a:t>abelhaft</a:t>
            </a:r>
            <a:r>
              <a:rPr lang="en-GB" dirty="0" smtClean="0">
                <a:latin typeface="Comic Sans MS" panose="030F0702030302020204" pitchFamily="66" charset="0"/>
              </a:rPr>
              <a:t> </a:t>
            </a:r>
          </a:p>
          <a:p>
            <a:pPr>
              <a:defRPr/>
            </a:pPr>
            <a:r>
              <a:rPr lang="en-GB" dirty="0" err="1">
                <a:latin typeface="Comic Sans MS" panose="030F0702030302020204" pitchFamily="66" charset="0"/>
              </a:rPr>
              <a:t>amüsant</a:t>
            </a:r>
            <a:endParaRPr lang="en-GB" dirty="0">
              <a:latin typeface="Comic Sans MS" panose="030F0702030302020204" pitchFamily="66" charset="0"/>
            </a:endParaRPr>
          </a:p>
          <a:p>
            <a:pPr>
              <a:defRPr/>
            </a:pPr>
            <a:r>
              <a:rPr lang="en-GB" dirty="0" err="1">
                <a:latin typeface="Comic Sans MS" panose="030F0702030302020204" pitchFamily="66" charset="0"/>
              </a:rPr>
              <a:t>luxuriös</a:t>
            </a:r>
            <a:endParaRPr lang="en-GB" dirty="0">
              <a:latin typeface="Comic Sans MS" panose="030F0702030302020204" pitchFamily="66" charset="0"/>
            </a:endParaRPr>
          </a:p>
          <a:p>
            <a:pPr>
              <a:defRPr/>
            </a:pPr>
            <a:r>
              <a:rPr lang="en-GB" dirty="0" err="1">
                <a:latin typeface="Comic Sans MS" panose="030F0702030302020204" pitchFamily="66" charset="0"/>
              </a:rPr>
              <a:t>wunderbar</a:t>
            </a:r>
            <a:endParaRPr lang="en-GB" dirty="0">
              <a:latin typeface="Comic Sans MS" panose="030F0702030302020204" pitchFamily="66" charset="0"/>
            </a:endParaRPr>
          </a:p>
          <a:p>
            <a:pPr>
              <a:defRPr/>
            </a:pPr>
            <a:r>
              <a:rPr lang="en-GB" dirty="0" err="1">
                <a:latin typeface="Comic Sans MS" panose="030F0702030302020204" pitchFamily="66" charset="0"/>
                <a:cs typeface="Arial"/>
              </a:rPr>
              <a:t>eindrucksvoll</a:t>
            </a:r>
            <a:endParaRPr lang="en-GB" dirty="0">
              <a:latin typeface="Comic Sans MS" panose="030F0702030302020204" pitchFamily="66" charset="0"/>
              <a:cs typeface="Arial"/>
            </a:endParaRPr>
          </a:p>
          <a:p>
            <a:pPr>
              <a:defRPr/>
            </a:pPr>
            <a:r>
              <a:rPr lang="en-GB" dirty="0" err="1">
                <a:latin typeface="Comic Sans MS" panose="030F0702030302020204" pitchFamily="66" charset="0"/>
                <a:cs typeface="Arial"/>
              </a:rPr>
              <a:t>wunderschön</a:t>
            </a:r>
            <a:endParaRPr lang="en-GB" dirty="0">
              <a:latin typeface="Comic Sans MS" panose="030F0702030302020204" pitchFamily="66" charset="0"/>
              <a:cs typeface="Arial"/>
            </a:endParaRPr>
          </a:p>
          <a:p>
            <a:pPr>
              <a:defRPr/>
            </a:pPr>
            <a:r>
              <a:rPr lang="en-GB" dirty="0" err="1">
                <a:latin typeface="Comic Sans MS" panose="030F0702030302020204" pitchFamily="66" charset="0"/>
                <a:cs typeface="Arial"/>
              </a:rPr>
              <a:t>herrlich</a:t>
            </a:r>
            <a:endParaRPr lang="en-GB" dirty="0">
              <a:latin typeface="Comic Sans MS" panose="030F0702030302020204" pitchFamily="66" charset="0"/>
              <a:cs typeface="Arial"/>
            </a:endParaRPr>
          </a:p>
          <a:p>
            <a:pPr>
              <a:defRPr/>
            </a:pPr>
            <a:r>
              <a:rPr lang="en-GB" dirty="0" err="1" smtClean="0">
                <a:latin typeface="Comic Sans MS" panose="030F0702030302020204" pitchFamily="66" charset="0"/>
                <a:cs typeface="Arial"/>
              </a:rPr>
              <a:t>hervorragend</a:t>
            </a:r>
            <a:r>
              <a:rPr lang="en-GB" dirty="0" smtClean="0">
                <a:latin typeface="Comic Sans MS" panose="030F0702030302020204" pitchFamily="66" charset="0"/>
                <a:cs typeface="Arial"/>
              </a:rPr>
              <a:t> </a:t>
            </a:r>
            <a:endParaRPr lang="en-GB" dirty="0">
              <a:latin typeface="Comic Sans MS" panose="030F0702030302020204" pitchFamily="66" charset="0"/>
              <a:cs typeface="Arial"/>
            </a:endParaRPr>
          </a:p>
          <a:p>
            <a:endParaRPr lang="en-GB" dirty="0" smtClean="0"/>
          </a:p>
          <a:p>
            <a:endParaRPr lang="en-GB" dirty="0"/>
          </a:p>
        </p:txBody>
      </p:sp>
      <p:sp>
        <p:nvSpPr>
          <p:cNvPr id="4" name="Content Placeholder 3"/>
          <p:cNvSpPr>
            <a:spLocks noGrp="1"/>
          </p:cNvSpPr>
          <p:nvPr>
            <p:ph sz="half" idx="2"/>
          </p:nvPr>
        </p:nvSpPr>
        <p:spPr>
          <a:xfrm>
            <a:off x="9053727" y="123821"/>
            <a:ext cx="3013364" cy="2662242"/>
          </a:xfrm>
          <a:ln w="76200">
            <a:solidFill>
              <a:srgbClr val="0070C0"/>
            </a:solidFill>
          </a:ln>
        </p:spPr>
        <p:txBody>
          <a:bodyPr>
            <a:normAutofit fontScale="85000" lnSpcReduction="20000"/>
          </a:bodyPr>
          <a:lstStyle/>
          <a:p>
            <a:pPr marL="0" indent="0">
              <a:buNone/>
            </a:pPr>
            <a:r>
              <a:rPr lang="en-GB" u="sng" dirty="0" smtClean="0">
                <a:latin typeface="Comic Sans MS" panose="030F0702030302020204" pitchFamily="66" charset="0"/>
              </a:rPr>
              <a:t>Tenses</a:t>
            </a:r>
          </a:p>
          <a:p>
            <a:r>
              <a:rPr lang="en-GB" dirty="0" smtClean="0">
                <a:latin typeface="Comic Sans MS" panose="030F0702030302020204" pitchFamily="66" charset="0"/>
              </a:rPr>
              <a:t>Present</a:t>
            </a:r>
          </a:p>
          <a:p>
            <a:r>
              <a:rPr lang="en-US" dirty="0" smtClean="0">
                <a:latin typeface="Comic Sans MS" panose="030F0702030302020204" pitchFamily="66" charset="0"/>
              </a:rPr>
              <a:t>Pluperfect </a:t>
            </a:r>
            <a:endParaRPr lang="en-GB" dirty="0" smtClean="0">
              <a:latin typeface="Comic Sans MS" panose="030F0702030302020204" pitchFamily="66" charset="0"/>
            </a:endParaRPr>
          </a:p>
          <a:p>
            <a:r>
              <a:rPr lang="en-GB" dirty="0" smtClean="0">
                <a:latin typeface="Comic Sans MS" panose="030F0702030302020204" pitchFamily="66" charset="0"/>
              </a:rPr>
              <a:t>Perfect tense </a:t>
            </a:r>
          </a:p>
          <a:p>
            <a:r>
              <a:rPr lang="en-GB" dirty="0" smtClean="0">
                <a:latin typeface="Comic Sans MS" panose="030F0702030302020204" pitchFamily="66" charset="0"/>
              </a:rPr>
              <a:t>Imperfect</a:t>
            </a:r>
          </a:p>
          <a:p>
            <a:r>
              <a:rPr lang="en-GB" dirty="0" smtClean="0">
                <a:latin typeface="Comic Sans MS" panose="030F0702030302020204" pitchFamily="66" charset="0"/>
              </a:rPr>
              <a:t>Future</a:t>
            </a:r>
          </a:p>
          <a:p>
            <a:r>
              <a:rPr lang="en-GB" dirty="0" smtClean="0">
                <a:latin typeface="Comic Sans MS" panose="030F0702030302020204" pitchFamily="66" charset="0"/>
              </a:rPr>
              <a:t>Conditional </a:t>
            </a:r>
          </a:p>
          <a:p>
            <a:endParaRPr lang="en-GB" dirty="0">
              <a:latin typeface="Comic Sans MS" panose="030F0702030302020204" pitchFamily="66" charset="0"/>
            </a:endParaRPr>
          </a:p>
        </p:txBody>
      </p:sp>
      <p:sp>
        <p:nvSpPr>
          <p:cNvPr id="5" name="Content Placeholder 3"/>
          <p:cNvSpPr txBox="1">
            <a:spLocks/>
          </p:cNvSpPr>
          <p:nvPr/>
        </p:nvSpPr>
        <p:spPr>
          <a:xfrm>
            <a:off x="5793786" y="85583"/>
            <a:ext cx="3162316" cy="6546998"/>
          </a:xfrm>
          <a:prstGeom prst="rect">
            <a:avLst/>
          </a:prstGeom>
          <a:ln w="76200">
            <a:solidFill>
              <a:srgbClr val="FFC000"/>
            </a:solidFill>
          </a:ln>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u="sng" dirty="0" smtClean="0">
                <a:latin typeface="Comic Sans MS" panose="030F0702030302020204" pitchFamily="66" charset="0"/>
              </a:rPr>
              <a:t>Connectives</a:t>
            </a:r>
            <a:endParaRPr lang="en-GB" u="sng" dirty="0">
              <a:latin typeface="Comic Sans MS" panose="030F0702030302020204" pitchFamily="66" charset="0"/>
            </a:endParaRPr>
          </a:p>
          <a:p>
            <a:r>
              <a:rPr lang="en-US" dirty="0">
                <a:latin typeface="Comic Sans MS" panose="030F0702030302020204" pitchFamily="66" charset="0"/>
              </a:rPr>
              <a:t>does NOT affect the word order</a:t>
            </a:r>
          </a:p>
          <a:p>
            <a:r>
              <a:rPr lang="en-US" i="1" dirty="0">
                <a:latin typeface="Comic Sans MS" panose="030F0702030302020204" pitchFamily="66" charset="0"/>
              </a:rPr>
              <a:t>und </a:t>
            </a:r>
            <a:r>
              <a:rPr lang="en-US" dirty="0">
                <a:latin typeface="Comic Sans MS" panose="030F0702030302020204" pitchFamily="66" charset="0"/>
              </a:rPr>
              <a:t>(and)</a:t>
            </a:r>
          </a:p>
          <a:p>
            <a:r>
              <a:rPr lang="de-DE" i="1" dirty="0">
                <a:latin typeface="Comic Sans MS" panose="030F0702030302020204" pitchFamily="66" charset="0"/>
              </a:rPr>
              <a:t>aber </a:t>
            </a:r>
            <a:r>
              <a:rPr lang="en-US" dirty="0">
                <a:latin typeface="Comic Sans MS" panose="030F0702030302020204" pitchFamily="66" charset="0"/>
              </a:rPr>
              <a:t>(but)</a:t>
            </a:r>
          </a:p>
          <a:p>
            <a:r>
              <a:rPr lang="de-DE" i="1" dirty="0">
                <a:latin typeface="Comic Sans MS" panose="030F0702030302020204" pitchFamily="66" charset="0"/>
              </a:rPr>
              <a:t>denn </a:t>
            </a:r>
            <a:r>
              <a:rPr lang="en-US" dirty="0">
                <a:latin typeface="Comic Sans MS" panose="030F0702030302020204" pitchFamily="66" charset="0"/>
              </a:rPr>
              <a:t>(because) </a:t>
            </a:r>
          </a:p>
          <a:p>
            <a:r>
              <a:rPr lang="de-DE" i="1" dirty="0">
                <a:latin typeface="Comic Sans MS" panose="030F0702030302020204" pitchFamily="66" charset="0"/>
              </a:rPr>
              <a:t>oder </a:t>
            </a:r>
            <a:r>
              <a:rPr lang="en-US" dirty="0">
                <a:latin typeface="Comic Sans MS" panose="030F0702030302020204" pitchFamily="66" charset="0"/>
              </a:rPr>
              <a:t>(or</a:t>
            </a:r>
            <a:r>
              <a:rPr lang="en-US" dirty="0" smtClean="0">
                <a:latin typeface="Comic Sans MS" panose="030F0702030302020204" pitchFamily="66" charset="0"/>
              </a:rPr>
              <a:t>)</a:t>
            </a:r>
            <a:endParaRPr lang="en-US" dirty="0" smtClean="0">
              <a:solidFill>
                <a:srgbClr val="FF0000"/>
              </a:solidFill>
              <a:latin typeface="Comic Sans MS" panose="030F0702030302020204" pitchFamily="66" charset="0"/>
            </a:endParaRPr>
          </a:p>
          <a:p>
            <a:r>
              <a:rPr lang="en-US" dirty="0" smtClean="0">
                <a:solidFill>
                  <a:srgbClr val="FF0000"/>
                </a:solidFill>
                <a:latin typeface="Comic Sans MS" panose="030F0702030302020204" pitchFamily="66" charset="0"/>
              </a:rPr>
              <a:t>verb </a:t>
            </a:r>
            <a:r>
              <a:rPr lang="en-US" dirty="0">
                <a:solidFill>
                  <a:srgbClr val="FF0000"/>
                </a:solidFill>
                <a:latin typeface="Comic Sans MS" panose="030F0702030302020204" pitchFamily="66" charset="0"/>
              </a:rPr>
              <a:t>goes to the end of the sentence </a:t>
            </a:r>
            <a:endParaRPr lang="de-DE" i="1" dirty="0">
              <a:solidFill>
                <a:srgbClr val="FF0000"/>
              </a:solidFill>
              <a:latin typeface="Comic Sans MS" panose="030F0702030302020204" pitchFamily="66" charset="0"/>
            </a:endParaRPr>
          </a:p>
          <a:p>
            <a:r>
              <a:rPr lang="de-DE" i="1" dirty="0">
                <a:latin typeface="Comic Sans MS" panose="030F0702030302020204" pitchFamily="66" charset="0"/>
              </a:rPr>
              <a:t>weil </a:t>
            </a:r>
            <a:r>
              <a:rPr lang="en-US" dirty="0">
                <a:latin typeface="Comic Sans MS" panose="030F0702030302020204" pitchFamily="66" charset="0"/>
              </a:rPr>
              <a:t>(because) </a:t>
            </a:r>
            <a:endParaRPr lang="en-GB" dirty="0">
              <a:latin typeface="Comic Sans MS" panose="030F0702030302020204" pitchFamily="66" charset="0"/>
            </a:endParaRPr>
          </a:p>
          <a:p>
            <a:r>
              <a:rPr lang="en-US" i="1" dirty="0">
                <a:latin typeface="Comic Sans MS" panose="030F0702030302020204" pitchFamily="66" charset="0"/>
              </a:rPr>
              <a:t>da </a:t>
            </a:r>
            <a:r>
              <a:rPr lang="en-US" dirty="0">
                <a:latin typeface="Comic Sans MS" panose="030F0702030302020204" pitchFamily="66" charset="0"/>
              </a:rPr>
              <a:t>(since, because)</a:t>
            </a:r>
            <a:endParaRPr lang="de-DE" i="1" dirty="0">
              <a:latin typeface="Comic Sans MS" panose="030F0702030302020204" pitchFamily="66" charset="0"/>
            </a:endParaRPr>
          </a:p>
          <a:p>
            <a:r>
              <a:rPr lang="de-DE" i="1" dirty="0">
                <a:latin typeface="Comic Sans MS" panose="030F0702030302020204" pitchFamily="66" charset="0"/>
              </a:rPr>
              <a:t>als </a:t>
            </a:r>
            <a:r>
              <a:rPr lang="en-US" dirty="0">
                <a:latin typeface="Comic Sans MS" panose="030F0702030302020204" pitchFamily="66" charset="0"/>
              </a:rPr>
              <a:t>(when + past)</a:t>
            </a:r>
          </a:p>
          <a:p>
            <a:r>
              <a:rPr lang="en-US" i="1" dirty="0">
                <a:latin typeface="Comic Sans MS" panose="030F0702030302020204" pitchFamily="66" charset="0"/>
              </a:rPr>
              <a:t>bevor </a:t>
            </a:r>
            <a:r>
              <a:rPr lang="en-US" dirty="0">
                <a:latin typeface="Comic Sans MS" panose="030F0702030302020204" pitchFamily="66" charset="0"/>
              </a:rPr>
              <a:t>(before)</a:t>
            </a:r>
          </a:p>
          <a:p>
            <a:r>
              <a:rPr lang="de-DE" i="1" dirty="0">
                <a:latin typeface="Comic Sans MS" panose="030F0702030302020204" pitchFamily="66" charset="0"/>
              </a:rPr>
              <a:t>nachdem </a:t>
            </a:r>
            <a:r>
              <a:rPr lang="en-US" dirty="0">
                <a:latin typeface="Comic Sans MS" panose="030F0702030302020204" pitchFamily="66" charset="0"/>
              </a:rPr>
              <a:t>(after)</a:t>
            </a:r>
          </a:p>
          <a:p>
            <a:r>
              <a:rPr lang="de-DE" i="1" dirty="0">
                <a:latin typeface="Comic Sans MS" panose="030F0702030302020204" pitchFamily="66" charset="0"/>
              </a:rPr>
              <a:t>dass </a:t>
            </a:r>
            <a:r>
              <a:rPr lang="en-US" dirty="0">
                <a:latin typeface="Comic Sans MS" panose="030F0702030302020204" pitchFamily="66" charset="0"/>
              </a:rPr>
              <a:t>(that)</a:t>
            </a:r>
          </a:p>
          <a:p>
            <a:r>
              <a:rPr lang="de-DE" i="1" dirty="0">
                <a:latin typeface="Comic Sans MS" panose="030F0702030302020204" pitchFamily="66" charset="0"/>
              </a:rPr>
              <a:t>wenn </a:t>
            </a:r>
            <a:r>
              <a:rPr lang="en-US" dirty="0">
                <a:latin typeface="Comic Sans MS" panose="030F0702030302020204" pitchFamily="66" charset="0"/>
              </a:rPr>
              <a:t>(when, if)</a:t>
            </a:r>
          </a:p>
          <a:p>
            <a:r>
              <a:rPr lang="de-DE" i="1" dirty="0">
                <a:latin typeface="Comic Sans MS" panose="030F0702030302020204" pitchFamily="66" charset="0"/>
              </a:rPr>
              <a:t>obwohl </a:t>
            </a:r>
            <a:r>
              <a:rPr lang="en-US" dirty="0">
                <a:latin typeface="Comic Sans MS" panose="030F0702030302020204" pitchFamily="66" charset="0"/>
              </a:rPr>
              <a:t>(although)</a:t>
            </a:r>
          </a:p>
          <a:p>
            <a:r>
              <a:rPr lang="de-DE" i="1" dirty="0">
                <a:latin typeface="Comic Sans MS" panose="030F0702030302020204" pitchFamily="66" charset="0"/>
              </a:rPr>
              <a:t>während </a:t>
            </a:r>
            <a:r>
              <a:rPr lang="en-US" dirty="0">
                <a:latin typeface="Comic Sans MS" panose="030F0702030302020204" pitchFamily="66" charset="0"/>
              </a:rPr>
              <a:t>(while)</a:t>
            </a:r>
          </a:p>
          <a:p>
            <a:endParaRPr lang="en-GB" dirty="0" smtClean="0"/>
          </a:p>
        </p:txBody>
      </p:sp>
      <p:sp>
        <p:nvSpPr>
          <p:cNvPr id="7" name="Content Placeholder 3"/>
          <p:cNvSpPr txBox="1">
            <a:spLocks/>
          </p:cNvSpPr>
          <p:nvPr/>
        </p:nvSpPr>
        <p:spPr>
          <a:xfrm>
            <a:off x="2649890" y="85583"/>
            <a:ext cx="3013364" cy="4351338"/>
          </a:xfrm>
          <a:prstGeom prst="rect">
            <a:avLst/>
          </a:prstGeom>
          <a:ln w="76200">
            <a:solidFill>
              <a:srgbClr val="7030A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u="sng" dirty="0" smtClean="0">
                <a:latin typeface="Comic Sans MS" panose="030F0702030302020204" pitchFamily="66" charset="0"/>
              </a:rPr>
              <a:t>Complex structures</a:t>
            </a:r>
          </a:p>
          <a:p>
            <a:r>
              <a:rPr lang="en-GB" dirty="0" smtClean="0">
                <a:latin typeface="Comic Sans MS" panose="030F0702030302020204" pitchFamily="66" charset="0"/>
              </a:rPr>
              <a:t>…um … </a:t>
            </a:r>
            <a:r>
              <a:rPr lang="en-GB" dirty="0" err="1" smtClean="0">
                <a:latin typeface="Comic Sans MS" panose="030F0702030302020204" pitchFamily="66" charset="0"/>
              </a:rPr>
              <a:t>zu</a:t>
            </a:r>
            <a:endParaRPr lang="en-GB" dirty="0" smtClean="0">
              <a:latin typeface="Comic Sans MS" panose="030F0702030302020204" pitchFamily="66" charset="0"/>
            </a:endParaRPr>
          </a:p>
          <a:p>
            <a:r>
              <a:rPr lang="en-GB" dirty="0" smtClean="0">
                <a:latin typeface="Comic Sans MS" panose="030F0702030302020204" pitchFamily="66" charset="0"/>
              </a:rPr>
              <a:t>… </a:t>
            </a:r>
            <a:r>
              <a:rPr lang="en-GB" dirty="0" err="1" smtClean="0">
                <a:latin typeface="Comic Sans MS" panose="030F0702030302020204" pitchFamily="66" charset="0"/>
              </a:rPr>
              <a:t>anstatt</a:t>
            </a:r>
            <a:r>
              <a:rPr lang="en-GB" dirty="0" smtClean="0">
                <a:latin typeface="Comic Sans MS" panose="030F0702030302020204" pitchFamily="66" charset="0"/>
              </a:rPr>
              <a:t> … </a:t>
            </a:r>
            <a:r>
              <a:rPr lang="en-GB" dirty="0" err="1" smtClean="0">
                <a:latin typeface="Comic Sans MS" panose="030F0702030302020204" pitchFamily="66" charset="0"/>
              </a:rPr>
              <a:t>zu</a:t>
            </a:r>
            <a:endParaRPr lang="en-GB" dirty="0" smtClean="0">
              <a:latin typeface="Comic Sans MS" panose="030F0702030302020204" pitchFamily="66" charset="0"/>
            </a:endParaRPr>
          </a:p>
          <a:p>
            <a:r>
              <a:rPr lang="en-GB" dirty="0" smtClean="0">
                <a:latin typeface="Comic Sans MS" panose="030F0702030302020204" pitchFamily="66" charset="0"/>
              </a:rPr>
              <a:t>… </a:t>
            </a:r>
            <a:r>
              <a:rPr lang="en-GB" dirty="0" err="1" smtClean="0">
                <a:latin typeface="Comic Sans MS" panose="030F0702030302020204" pitchFamily="66" charset="0"/>
              </a:rPr>
              <a:t>nicht</a:t>
            </a:r>
            <a:r>
              <a:rPr lang="en-GB" dirty="0" smtClean="0">
                <a:latin typeface="Comic Sans MS" panose="030F0702030302020204" pitchFamily="66" charset="0"/>
              </a:rPr>
              <a:t> </a:t>
            </a:r>
            <a:r>
              <a:rPr lang="en-GB" dirty="0" err="1" smtClean="0">
                <a:latin typeface="Comic Sans MS" panose="030F0702030302020204" pitchFamily="66" charset="0"/>
              </a:rPr>
              <a:t>nur</a:t>
            </a:r>
            <a:r>
              <a:rPr lang="en-GB" dirty="0" smtClean="0">
                <a:latin typeface="Comic Sans MS" panose="030F0702030302020204" pitchFamily="66" charset="0"/>
              </a:rPr>
              <a:t> … </a:t>
            </a:r>
            <a:r>
              <a:rPr lang="en-GB" dirty="0" err="1" smtClean="0">
                <a:latin typeface="Comic Sans MS" panose="030F0702030302020204" pitchFamily="66" charset="0"/>
              </a:rPr>
              <a:t>sondern</a:t>
            </a:r>
            <a:r>
              <a:rPr lang="en-GB" dirty="0" smtClean="0">
                <a:latin typeface="Comic Sans MS" panose="030F0702030302020204" pitchFamily="66" charset="0"/>
              </a:rPr>
              <a:t> </a:t>
            </a:r>
            <a:r>
              <a:rPr lang="en-GB" dirty="0" err="1" smtClean="0">
                <a:latin typeface="Comic Sans MS" panose="030F0702030302020204" pitchFamily="66" charset="0"/>
              </a:rPr>
              <a:t>auch</a:t>
            </a:r>
            <a:endParaRPr lang="en-GB" dirty="0" smtClean="0">
              <a:latin typeface="Comic Sans MS" panose="030F0702030302020204" pitchFamily="66" charset="0"/>
            </a:endParaRPr>
          </a:p>
          <a:p>
            <a:r>
              <a:rPr lang="en-GB" dirty="0" err="1" smtClean="0">
                <a:latin typeface="Comic Sans MS" panose="030F0702030302020204" pitchFamily="66" charset="0"/>
              </a:rPr>
              <a:t>ausserdem</a:t>
            </a:r>
            <a:r>
              <a:rPr lang="en-GB" dirty="0" smtClean="0">
                <a:latin typeface="Comic Sans MS" panose="030F0702030302020204" pitchFamily="66" charset="0"/>
              </a:rPr>
              <a:t> </a:t>
            </a:r>
          </a:p>
          <a:p>
            <a:r>
              <a:rPr lang="en-GB" dirty="0" err="1" smtClean="0">
                <a:latin typeface="Comic Sans MS" panose="030F0702030302020204" pitchFamily="66" charset="0"/>
              </a:rPr>
              <a:t>sowohl</a:t>
            </a:r>
            <a:r>
              <a:rPr lang="en-GB" dirty="0" smtClean="0">
                <a:latin typeface="Comic Sans MS" panose="030F0702030302020204" pitchFamily="66" charset="0"/>
              </a:rPr>
              <a:t> .. </a:t>
            </a:r>
            <a:r>
              <a:rPr lang="en-GB" dirty="0" err="1">
                <a:latin typeface="Comic Sans MS" panose="030F0702030302020204" pitchFamily="66" charset="0"/>
              </a:rPr>
              <a:t>a</a:t>
            </a:r>
            <a:r>
              <a:rPr lang="en-GB" dirty="0" err="1" smtClean="0">
                <a:latin typeface="Comic Sans MS" panose="030F0702030302020204" pitchFamily="66" charset="0"/>
              </a:rPr>
              <a:t>ls</a:t>
            </a:r>
            <a:r>
              <a:rPr lang="en-GB" dirty="0" smtClean="0">
                <a:latin typeface="Comic Sans MS" panose="030F0702030302020204" pitchFamily="66" charset="0"/>
              </a:rPr>
              <a:t> </a:t>
            </a:r>
            <a:r>
              <a:rPr lang="en-GB" dirty="0" err="1" smtClean="0">
                <a:latin typeface="Comic Sans MS" panose="030F0702030302020204" pitchFamily="66" charset="0"/>
              </a:rPr>
              <a:t>auch</a:t>
            </a:r>
            <a:endParaRPr lang="en-GB" dirty="0" smtClean="0">
              <a:latin typeface="Comic Sans MS" panose="030F0702030302020204" pitchFamily="66" charset="0"/>
            </a:endParaRPr>
          </a:p>
          <a:p>
            <a:endParaRPr lang="en-GB" dirty="0">
              <a:latin typeface="Comic Sans MS" panose="030F0702030302020204" pitchFamily="66" charset="0"/>
            </a:endParaRPr>
          </a:p>
        </p:txBody>
      </p:sp>
      <p:sp>
        <p:nvSpPr>
          <p:cNvPr id="8" name="Content Placeholder 3"/>
          <p:cNvSpPr txBox="1">
            <a:spLocks/>
          </p:cNvSpPr>
          <p:nvPr/>
        </p:nvSpPr>
        <p:spPr>
          <a:xfrm>
            <a:off x="9106112" y="3033713"/>
            <a:ext cx="3013364" cy="3452812"/>
          </a:xfrm>
          <a:prstGeom prst="rect">
            <a:avLst/>
          </a:prstGeom>
          <a:ln w="76200">
            <a:solidFill>
              <a:srgbClr val="0070C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u="sng" dirty="0" smtClean="0">
                <a:latin typeface="Comic Sans MS" panose="030F0702030302020204" pitchFamily="66" charset="0"/>
              </a:rPr>
              <a:t>Modal verbs</a:t>
            </a:r>
          </a:p>
          <a:p>
            <a:pPr marL="0" indent="0">
              <a:buFont typeface="Arial" panose="020B0604020202020204" pitchFamily="34" charset="0"/>
              <a:buNone/>
            </a:pPr>
            <a:r>
              <a:rPr lang="en-GB" dirty="0" smtClean="0">
                <a:latin typeface="Comic Sans MS" panose="030F0702030302020204" pitchFamily="66" charset="0"/>
              </a:rPr>
              <a:t>Present</a:t>
            </a:r>
          </a:p>
          <a:p>
            <a:r>
              <a:rPr lang="en-GB" dirty="0" err="1" smtClean="0">
                <a:latin typeface="Comic Sans MS" panose="030F0702030302020204" pitchFamily="66" charset="0"/>
              </a:rPr>
              <a:t>Ich</a:t>
            </a:r>
            <a:r>
              <a:rPr lang="en-GB" dirty="0" smtClean="0">
                <a:latin typeface="Comic Sans MS" panose="030F0702030302020204" pitchFamily="66" charset="0"/>
              </a:rPr>
              <a:t> </a:t>
            </a:r>
            <a:r>
              <a:rPr lang="en-GB" dirty="0" err="1" smtClean="0">
                <a:latin typeface="Comic Sans MS" panose="030F0702030302020204" pitchFamily="66" charset="0"/>
              </a:rPr>
              <a:t>kann</a:t>
            </a:r>
            <a:r>
              <a:rPr lang="en-GB" dirty="0" smtClean="0">
                <a:latin typeface="Comic Sans MS" panose="030F0702030302020204" pitchFamily="66" charset="0"/>
              </a:rPr>
              <a:t> + inf.</a:t>
            </a:r>
          </a:p>
          <a:p>
            <a:r>
              <a:rPr lang="en-GB" dirty="0" smtClean="0">
                <a:latin typeface="Comic Sans MS" panose="030F0702030302020204" pitchFamily="66" charset="0"/>
              </a:rPr>
              <a:t>Man </a:t>
            </a:r>
            <a:r>
              <a:rPr lang="en-GB" dirty="0" err="1" smtClean="0">
                <a:latin typeface="Comic Sans MS" panose="030F0702030302020204" pitchFamily="66" charset="0"/>
              </a:rPr>
              <a:t>kann</a:t>
            </a:r>
            <a:r>
              <a:rPr lang="en-GB" dirty="0" smtClean="0">
                <a:latin typeface="Comic Sans MS" panose="030F0702030302020204" pitchFamily="66" charset="0"/>
              </a:rPr>
              <a:t> + inf.</a:t>
            </a:r>
          </a:p>
          <a:p>
            <a:r>
              <a:rPr lang="en-GB" dirty="0" err="1" smtClean="0">
                <a:latin typeface="Comic Sans MS" panose="030F0702030302020204" pitchFamily="66" charset="0"/>
              </a:rPr>
              <a:t>Wir</a:t>
            </a:r>
            <a:r>
              <a:rPr lang="en-GB" dirty="0" smtClean="0">
                <a:latin typeface="Comic Sans MS" panose="030F0702030302020204" pitchFamily="66" charset="0"/>
              </a:rPr>
              <a:t> </a:t>
            </a:r>
            <a:r>
              <a:rPr lang="en-GB" dirty="0" err="1" smtClean="0">
                <a:latin typeface="Comic Sans MS" panose="030F0702030302020204" pitchFamily="66" charset="0"/>
              </a:rPr>
              <a:t>können</a:t>
            </a:r>
            <a:r>
              <a:rPr lang="en-GB" dirty="0" smtClean="0">
                <a:latin typeface="Comic Sans MS" panose="030F0702030302020204" pitchFamily="66" charset="0"/>
              </a:rPr>
              <a:t> + inf</a:t>
            </a:r>
            <a:r>
              <a:rPr lang="en-GB" dirty="0">
                <a:latin typeface="Comic Sans MS" panose="030F0702030302020204" pitchFamily="66" charset="0"/>
              </a:rPr>
              <a:t>.</a:t>
            </a:r>
            <a:endParaRPr lang="en-GB" dirty="0" smtClean="0">
              <a:latin typeface="Comic Sans MS" panose="030F0702030302020204" pitchFamily="66" charset="0"/>
            </a:endParaRPr>
          </a:p>
          <a:p>
            <a:pPr marL="0" indent="0">
              <a:buNone/>
            </a:pPr>
            <a:r>
              <a:rPr lang="en-GB" dirty="0" smtClean="0">
                <a:latin typeface="Comic Sans MS" panose="030F0702030302020204" pitchFamily="66" charset="0"/>
              </a:rPr>
              <a:t>Past </a:t>
            </a:r>
          </a:p>
          <a:p>
            <a:r>
              <a:rPr lang="en-GB" dirty="0" err="1" smtClean="0">
                <a:latin typeface="Comic Sans MS" panose="030F0702030302020204" pitchFamily="66" charset="0"/>
              </a:rPr>
              <a:t>Ich</a:t>
            </a:r>
            <a:r>
              <a:rPr lang="en-GB" dirty="0" smtClean="0">
                <a:latin typeface="Comic Sans MS" panose="030F0702030302020204" pitchFamily="66" charset="0"/>
              </a:rPr>
              <a:t> </a:t>
            </a:r>
            <a:r>
              <a:rPr lang="en-GB" dirty="0" err="1" smtClean="0">
                <a:latin typeface="Comic Sans MS" panose="030F0702030302020204" pitchFamily="66" charset="0"/>
              </a:rPr>
              <a:t>konnte</a:t>
            </a:r>
            <a:r>
              <a:rPr lang="en-GB" dirty="0" smtClean="0">
                <a:latin typeface="Comic Sans MS" panose="030F0702030302020204" pitchFamily="66" charset="0"/>
              </a:rPr>
              <a:t> + inf.</a:t>
            </a:r>
          </a:p>
          <a:p>
            <a:r>
              <a:rPr lang="en-GB" dirty="0" smtClean="0">
                <a:latin typeface="Comic Sans MS" panose="030F0702030302020204" pitchFamily="66" charset="0"/>
              </a:rPr>
              <a:t>Man </a:t>
            </a:r>
            <a:r>
              <a:rPr lang="en-GB" dirty="0" err="1" smtClean="0">
                <a:latin typeface="Comic Sans MS" panose="030F0702030302020204" pitchFamily="66" charset="0"/>
              </a:rPr>
              <a:t>konnte</a:t>
            </a:r>
            <a:r>
              <a:rPr lang="en-GB" dirty="0" smtClean="0">
                <a:latin typeface="Comic Sans MS" panose="030F0702030302020204" pitchFamily="66" charset="0"/>
              </a:rPr>
              <a:t> + inf.</a:t>
            </a:r>
          </a:p>
          <a:p>
            <a:r>
              <a:rPr lang="en-GB" dirty="0" err="1" smtClean="0">
                <a:latin typeface="Comic Sans MS" panose="030F0702030302020204" pitchFamily="66" charset="0"/>
              </a:rPr>
              <a:t>Wir</a:t>
            </a:r>
            <a:r>
              <a:rPr lang="en-GB" dirty="0" smtClean="0">
                <a:latin typeface="Comic Sans MS" panose="030F0702030302020204" pitchFamily="66" charset="0"/>
              </a:rPr>
              <a:t> </a:t>
            </a:r>
            <a:r>
              <a:rPr lang="en-GB" dirty="0" err="1" smtClean="0">
                <a:latin typeface="Comic Sans MS" panose="030F0702030302020204" pitchFamily="66" charset="0"/>
              </a:rPr>
              <a:t>konnten</a:t>
            </a:r>
            <a:r>
              <a:rPr lang="en-GB" dirty="0" smtClean="0">
                <a:latin typeface="Comic Sans MS" panose="030F0702030302020204" pitchFamily="66" charset="0"/>
              </a:rPr>
              <a:t> + </a:t>
            </a:r>
            <a:r>
              <a:rPr lang="en-GB" dirty="0" err="1" smtClean="0">
                <a:latin typeface="Comic Sans MS" panose="030F0702030302020204" pitchFamily="66" charset="0"/>
              </a:rPr>
              <a:t>inf</a:t>
            </a:r>
            <a:endParaRPr lang="en-GB" dirty="0" smtClean="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13439415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579</TotalTime>
  <Words>435</Words>
  <Application>Microsoft Office PowerPoint</Application>
  <PresentationFormat>Widescreen</PresentationFormat>
  <Paragraphs>72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Comic Sans MS</vt:lpstr>
      <vt:lpstr>Office Theme</vt:lpstr>
      <vt:lpstr>Mark scheme </vt:lpstr>
      <vt:lpstr>Mark scheme </vt:lpstr>
      <vt:lpstr>Mark scheme </vt:lpstr>
      <vt:lpstr>Mein supertoller Deutschaufsatz</vt:lpstr>
      <vt:lpstr>PowerPoint Presentation</vt:lpstr>
      <vt:lpstr>PowerPoint Presentation</vt:lpstr>
      <vt:lpstr>PowerPoint Presentation</vt:lpstr>
      <vt:lpstr>PowerPoint Presentation</vt:lpstr>
      <vt:lpstr>Aufsatzplan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Mein supertoller Deutschaufsatz</dc:title>
  <dc:creator>Aylin Doerpinghaus</dc:creator>
  <cp:lastModifiedBy>Samantha-Rose Dundee</cp:lastModifiedBy>
  <cp:revision>31</cp:revision>
  <dcterms:created xsi:type="dcterms:W3CDTF">2018-11-27T13:36:47Z</dcterms:created>
  <dcterms:modified xsi:type="dcterms:W3CDTF">2020-11-25T12:49:11Z</dcterms:modified>
</cp:coreProperties>
</file>